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7"/>
  </p:notesMasterIdLst>
  <p:handoutMasterIdLst>
    <p:handoutMasterId r:id="rId18"/>
  </p:handoutMasterIdLst>
  <p:sldIdLst>
    <p:sldId id="256" r:id="rId2"/>
    <p:sldId id="258" r:id="rId3"/>
    <p:sldId id="263" r:id="rId4"/>
    <p:sldId id="272" r:id="rId5"/>
    <p:sldId id="273" r:id="rId6"/>
    <p:sldId id="274" r:id="rId7"/>
    <p:sldId id="275" r:id="rId8"/>
    <p:sldId id="276" r:id="rId9"/>
    <p:sldId id="277" r:id="rId10"/>
    <p:sldId id="278" r:id="rId11"/>
    <p:sldId id="279" r:id="rId12"/>
    <p:sldId id="280" r:id="rId13"/>
    <p:sldId id="281" r:id="rId14"/>
    <p:sldId id="282" r:id="rId15"/>
    <p:sldId id="28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23" autoAdjust="0"/>
    <p:restoredTop sz="94674"/>
  </p:normalViewPr>
  <p:slideViewPr>
    <p:cSldViewPr snapToGrid="0" snapToObjects="1">
      <p:cViewPr varScale="1">
        <p:scale>
          <a:sx n="69" d="100"/>
          <a:sy n="69" d="100"/>
        </p:scale>
        <p:origin x="11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E1A722-3840-EE44-B2F7-81ED47EF1128}" type="datetimeFigureOut">
              <a:rPr lang="en-US" smtClean="0"/>
              <a:t>3/15/2018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B5D90-400F-4D4E-A496-718A850E99A7}" type="slidenum">
              <a:rPr lang="en-US" smtClean="0"/>
              <a:t>‹#›</a:t>
            </a:fld>
            <a:endParaRPr lang="en-US"/>
          </a:p>
        </p:txBody>
      </p:sp>
    </p:spTree>
    <p:extLst>
      <p:ext uri="{BB962C8B-B14F-4D97-AF65-F5344CB8AC3E}">
        <p14:creationId xmlns:p14="http://schemas.microsoft.com/office/powerpoint/2010/main" val="1342873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627026-68D6-EC43-88E3-FDDEC2A3DF15}" type="datetimeFigureOut">
              <a:rPr lang="en-US" smtClean="0"/>
              <a:t>3/15/2018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52D498-3198-764E-B110-121B1FE90915}" type="slidenum">
              <a:rPr lang="en-US" smtClean="0"/>
              <a:t>‹#›</a:t>
            </a:fld>
            <a:endParaRPr lang="en-US"/>
          </a:p>
        </p:txBody>
      </p:sp>
    </p:spTree>
    <p:extLst>
      <p:ext uri="{BB962C8B-B14F-4D97-AF65-F5344CB8AC3E}">
        <p14:creationId xmlns:p14="http://schemas.microsoft.com/office/powerpoint/2010/main" val="98977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1</a:t>
            </a:fld>
            <a:endParaRPr lang="en-US"/>
          </a:p>
        </p:txBody>
      </p:sp>
    </p:spTree>
    <p:extLst>
      <p:ext uri="{BB962C8B-B14F-4D97-AF65-F5344CB8AC3E}">
        <p14:creationId xmlns:p14="http://schemas.microsoft.com/office/powerpoint/2010/main" val="997605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10</a:t>
            </a:fld>
            <a:endParaRPr lang="en-US"/>
          </a:p>
        </p:txBody>
      </p:sp>
    </p:spTree>
    <p:extLst>
      <p:ext uri="{BB962C8B-B14F-4D97-AF65-F5344CB8AC3E}">
        <p14:creationId xmlns:p14="http://schemas.microsoft.com/office/powerpoint/2010/main" val="2146230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11</a:t>
            </a:fld>
            <a:endParaRPr lang="en-US"/>
          </a:p>
        </p:txBody>
      </p:sp>
    </p:spTree>
    <p:extLst>
      <p:ext uri="{BB962C8B-B14F-4D97-AF65-F5344CB8AC3E}">
        <p14:creationId xmlns:p14="http://schemas.microsoft.com/office/powerpoint/2010/main" val="742961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12</a:t>
            </a:fld>
            <a:endParaRPr lang="en-US"/>
          </a:p>
        </p:txBody>
      </p:sp>
    </p:spTree>
    <p:extLst>
      <p:ext uri="{BB962C8B-B14F-4D97-AF65-F5344CB8AC3E}">
        <p14:creationId xmlns:p14="http://schemas.microsoft.com/office/powerpoint/2010/main" val="788918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13</a:t>
            </a:fld>
            <a:endParaRPr lang="en-US"/>
          </a:p>
        </p:txBody>
      </p:sp>
    </p:spTree>
    <p:extLst>
      <p:ext uri="{BB962C8B-B14F-4D97-AF65-F5344CB8AC3E}">
        <p14:creationId xmlns:p14="http://schemas.microsoft.com/office/powerpoint/2010/main" val="29765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14</a:t>
            </a:fld>
            <a:endParaRPr lang="en-US"/>
          </a:p>
        </p:txBody>
      </p:sp>
    </p:spTree>
    <p:extLst>
      <p:ext uri="{BB962C8B-B14F-4D97-AF65-F5344CB8AC3E}">
        <p14:creationId xmlns:p14="http://schemas.microsoft.com/office/powerpoint/2010/main" val="3517139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15</a:t>
            </a:fld>
            <a:endParaRPr lang="en-US"/>
          </a:p>
        </p:txBody>
      </p:sp>
    </p:spTree>
    <p:extLst>
      <p:ext uri="{BB962C8B-B14F-4D97-AF65-F5344CB8AC3E}">
        <p14:creationId xmlns:p14="http://schemas.microsoft.com/office/powerpoint/2010/main" val="2928649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2</a:t>
            </a:fld>
            <a:endParaRPr lang="en-US"/>
          </a:p>
        </p:txBody>
      </p:sp>
    </p:spTree>
    <p:extLst>
      <p:ext uri="{BB962C8B-B14F-4D97-AF65-F5344CB8AC3E}">
        <p14:creationId xmlns:p14="http://schemas.microsoft.com/office/powerpoint/2010/main" val="1186075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3</a:t>
            </a:fld>
            <a:endParaRPr lang="en-US"/>
          </a:p>
        </p:txBody>
      </p:sp>
    </p:spTree>
    <p:extLst>
      <p:ext uri="{BB962C8B-B14F-4D97-AF65-F5344CB8AC3E}">
        <p14:creationId xmlns:p14="http://schemas.microsoft.com/office/powerpoint/2010/main" val="4199502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4</a:t>
            </a:fld>
            <a:endParaRPr lang="en-US"/>
          </a:p>
        </p:txBody>
      </p:sp>
    </p:spTree>
    <p:extLst>
      <p:ext uri="{BB962C8B-B14F-4D97-AF65-F5344CB8AC3E}">
        <p14:creationId xmlns:p14="http://schemas.microsoft.com/office/powerpoint/2010/main" val="1918422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5</a:t>
            </a:fld>
            <a:endParaRPr lang="en-US"/>
          </a:p>
        </p:txBody>
      </p:sp>
    </p:spTree>
    <p:extLst>
      <p:ext uri="{BB962C8B-B14F-4D97-AF65-F5344CB8AC3E}">
        <p14:creationId xmlns:p14="http://schemas.microsoft.com/office/powerpoint/2010/main" val="2164582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6</a:t>
            </a:fld>
            <a:endParaRPr lang="en-US"/>
          </a:p>
        </p:txBody>
      </p:sp>
    </p:spTree>
    <p:extLst>
      <p:ext uri="{BB962C8B-B14F-4D97-AF65-F5344CB8AC3E}">
        <p14:creationId xmlns:p14="http://schemas.microsoft.com/office/powerpoint/2010/main" val="2092891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7</a:t>
            </a:fld>
            <a:endParaRPr lang="en-US"/>
          </a:p>
        </p:txBody>
      </p:sp>
    </p:spTree>
    <p:extLst>
      <p:ext uri="{BB962C8B-B14F-4D97-AF65-F5344CB8AC3E}">
        <p14:creationId xmlns:p14="http://schemas.microsoft.com/office/powerpoint/2010/main" val="3900842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8</a:t>
            </a:fld>
            <a:endParaRPr lang="en-US"/>
          </a:p>
        </p:txBody>
      </p:sp>
    </p:spTree>
    <p:extLst>
      <p:ext uri="{BB962C8B-B14F-4D97-AF65-F5344CB8AC3E}">
        <p14:creationId xmlns:p14="http://schemas.microsoft.com/office/powerpoint/2010/main" val="902382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9</a:t>
            </a:fld>
            <a:endParaRPr lang="en-US"/>
          </a:p>
        </p:txBody>
      </p:sp>
    </p:spTree>
    <p:extLst>
      <p:ext uri="{BB962C8B-B14F-4D97-AF65-F5344CB8AC3E}">
        <p14:creationId xmlns:p14="http://schemas.microsoft.com/office/powerpoint/2010/main" val="2354411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714B014-BC1D-A841-8410-49F1E153934F}"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3C6B4-98AC-E44A-8502-F80BC1294C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14B014-BC1D-A841-8410-49F1E153934F}"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3C6B4-98AC-E44A-8502-F80BC1294C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14B014-BC1D-A841-8410-49F1E153934F}"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3C6B4-98AC-E44A-8502-F80BC1294C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14B014-BC1D-A841-8410-49F1E153934F}"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3C6B4-98AC-E44A-8502-F80BC1294C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14B014-BC1D-A841-8410-49F1E153934F}"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3C6B4-98AC-E44A-8502-F80BC1294C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14B014-BC1D-A841-8410-49F1E153934F}"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3C6B4-98AC-E44A-8502-F80BC1294C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14B014-BC1D-A841-8410-49F1E153934F}"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73C6B4-98AC-E44A-8502-F80BC1294C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14B014-BC1D-A841-8410-49F1E153934F}"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73C6B4-98AC-E44A-8502-F80BC1294C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4B014-BC1D-A841-8410-49F1E153934F}"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73C6B4-98AC-E44A-8502-F80BC1294C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4B014-BC1D-A841-8410-49F1E153934F}"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3C6B4-98AC-E44A-8502-F80BC1294C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4B014-BC1D-A841-8410-49F1E153934F}"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3C6B4-98AC-E44A-8502-F80BC1294C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4B014-BC1D-A841-8410-49F1E153934F}" type="datetimeFigureOut">
              <a:rPr lang="en-US" smtClean="0"/>
              <a:t>3/15/2018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3C6B4-98AC-E44A-8502-F80BC1294C8E}" type="slidenum">
              <a:rPr lang="en-US" smtClean="0"/>
              <a:t>‹#›</a:t>
            </a:fld>
            <a:endParaRPr lang="en-US"/>
          </a:p>
        </p:txBody>
      </p:sp>
    </p:spTree>
    <p:extLst>
      <p:ext uri="{BB962C8B-B14F-4D97-AF65-F5344CB8AC3E}">
        <p14:creationId xmlns:p14="http://schemas.microsoft.com/office/powerpoint/2010/main" val="20274288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1046" t="6235" r="11046" b="76593"/>
          <a:stretch/>
        </p:blipFill>
        <p:spPr>
          <a:xfrm>
            <a:off x="68417" y="59962"/>
            <a:ext cx="9007166" cy="1116766"/>
          </a:xfrm>
          <a:prstGeom prst="rect">
            <a:avLst/>
          </a:prstGeom>
        </p:spPr>
      </p:pic>
      <p:sp>
        <p:nvSpPr>
          <p:cNvPr id="6" name="TextBox 5"/>
          <p:cNvSpPr txBox="1"/>
          <p:nvPr/>
        </p:nvSpPr>
        <p:spPr>
          <a:xfrm>
            <a:off x="0" y="2233602"/>
            <a:ext cx="9144000" cy="2585323"/>
          </a:xfrm>
          <a:prstGeom prst="rect">
            <a:avLst/>
          </a:prstGeom>
          <a:noFill/>
        </p:spPr>
        <p:txBody>
          <a:bodyPr wrap="square" rtlCol="0" anchor="ctr">
            <a:spAutoFit/>
          </a:bodyPr>
          <a:lstStyle/>
          <a:p>
            <a:pPr algn="ctr"/>
            <a:r>
              <a:rPr lang="en-US" sz="5400" b="1" smtClean="0">
                <a:latin typeface="Segoe UI Black" charset="0"/>
                <a:ea typeface="Segoe UI Black" charset="0"/>
                <a:cs typeface="Segoe UI Black" charset="0"/>
              </a:rPr>
              <a:t>Key Stage One</a:t>
            </a:r>
            <a:endParaRPr lang="en-US" sz="5400" b="1" dirty="0" smtClean="0">
              <a:latin typeface="Segoe UI Black" charset="0"/>
              <a:ea typeface="Segoe UI Black" charset="0"/>
              <a:cs typeface="Segoe UI Black" charset="0"/>
            </a:endParaRPr>
          </a:p>
          <a:p>
            <a:pPr algn="ctr"/>
            <a:r>
              <a:rPr lang="en-US" sz="5400" b="1" dirty="0" smtClean="0">
                <a:latin typeface="Segoe UI Black" charset="0"/>
                <a:ea typeface="Segoe UI Black" charset="0"/>
                <a:cs typeface="Segoe UI Black" charset="0"/>
              </a:rPr>
              <a:t>Calculation Methods</a:t>
            </a:r>
            <a:endParaRPr lang="en-US" sz="4800" b="1" dirty="0">
              <a:latin typeface="Segoe UI Black" charset="0"/>
              <a:ea typeface="Segoe UI Black" charset="0"/>
              <a:cs typeface="Segoe UI Black" charset="0"/>
            </a:endParaRPr>
          </a:p>
          <a:p>
            <a:pPr algn="ctr"/>
            <a:r>
              <a:rPr lang="en-US" sz="4800" b="1" dirty="0" smtClean="0">
                <a:latin typeface="Segoe UI Black" charset="0"/>
                <a:ea typeface="Segoe UI Black" charset="0"/>
                <a:cs typeface="Segoe UI Black" charset="0"/>
              </a:rPr>
              <a:t>Fractions of a Number</a:t>
            </a:r>
          </a:p>
        </p:txBody>
      </p:sp>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3375" y="5022449"/>
            <a:ext cx="1249200" cy="14400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7022" y="5022449"/>
            <a:ext cx="1260000" cy="14400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6978" y="5022449"/>
            <a:ext cx="1283400" cy="1440000"/>
          </a:xfrm>
          <a:prstGeom prst="rect">
            <a:avLst/>
          </a:prstGeom>
        </p:spPr>
      </p:pic>
    </p:spTree>
    <p:extLst>
      <p:ext uri="{BB962C8B-B14F-4D97-AF65-F5344CB8AC3E}">
        <p14:creationId xmlns:p14="http://schemas.microsoft.com/office/powerpoint/2010/main" val="132925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1765" y="0"/>
            <a:ext cx="9144000" cy="923330"/>
          </a:xfrm>
          <a:prstGeom prst="rect">
            <a:avLst/>
          </a:prstGeom>
          <a:noFill/>
        </p:spPr>
        <p:txBody>
          <a:bodyPr wrap="square" rtlCol="0" anchor="ctr">
            <a:spAutoFit/>
          </a:bodyPr>
          <a:lstStyle/>
          <a:p>
            <a:pPr algn="ctr"/>
            <a:r>
              <a:rPr lang="en-US" sz="5400" b="1" dirty="0">
                <a:latin typeface="Segoe UI Black" charset="0"/>
                <a:ea typeface="Segoe UI Black" charset="0"/>
                <a:cs typeface="Segoe UI Black" charset="0"/>
              </a:rPr>
              <a:t>Arrays</a:t>
            </a:r>
            <a:endParaRPr lang="en-US" sz="4800" b="1" dirty="0" smtClean="0">
              <a:latin typeface="Segoe UI Black" charset="0"/>
              <a:ea typeface="Segoe UI Black" charset="0"/>
              <a:cs typeface="Segoe UI Black" charset="0"/>
            </a:endParaRPr>
          </a:p>
        </p:txBody>
      </p:sp>
      <p:sp>
        <p:nvSpPr>
          <p:cNvPr id="22" name="TextBox 21"/>
          <p:cNvSpPr txBox="1"/>
          <p:nvPr/>
        </p:nvSpPr>
        <p:spPr>
          <a:xfrm>
            <a:off x="0" y="5288340"/>
            <a:ext cx="9144000" cy="1569660"/>
          </a:xfrm>
          <a:prstGeom prst="rect">
            <a:avLst/>
          </a:prstGeom>
          <a:noFill/>
        </p:spPr>
        <p:txBody>
          <a:bodyPr wrap="square" rtlCol="0" anchor="ctr">
            <a:spAutoFit/>
          </a:bodyPr>
          <a:lstStyle/>
          <a:p>
            <a:pPr algn="ctr"/>
            <a:r>
              <a:rPr lang="en-US" sz="2400" b="1" dirty="0" smtClean="0">
                <a:latin typeface="Segoe UI Black" charset="0"/>
                <a:ea typeface="Segoe UI Black" charset="0"/>
                <a:cs typeface="Segoe UI Black" charset="0"/>
              </a:rPr>
              <a:t>The whole number, 6, tells us how many dots we need in total.  The bottom number, or denominator, tells us how many dots need to be in each row.  The top number, or numerator, tells us how many columns to count.</a:t>
            </a:r>
            <a:endParaRPr lang="en-US" sz="2400" b="1" dirty="0">
              <a:latin typeface="Segoe UI Black" charset="0"/>
              <a:ea typeface="Segoe UI Black" charset="0"/>
              <a:cs typeface="Segoe UI Black" charset="0"/>
            </a:endParaRPr>
          </a:p>
        </p:txBody>
      </p:sp>
      <p:graphicFrame>
        <p:nvGraphicFramePr>
          <p:cNvPr id="40" name="Table 39"/>
          <p:cNvGraphicFramePr>
            <a:graphicFrameLocks noGrp="1"/>
          </p:cNvGraphicFramePr>
          <p:nvPr>
            <p:extLst>
              <p:ext uri="{D42A27DB-BD31-4B8C-83A1-F6EECF244321}">
                <p14:modId xmlns:p14="http://schemas.microsoft.com/office/powerpoint/2010/main" val="349286362"/>
              </p:ext>
            </p:extLst>
          </p:nvPr>
        </p:nvGraphicFramePr>
        <p:xfrm>
          <a:off x="1717239" y="923603"/>
          <a:ext cx="5709522" cy="1928092"/>
        </p:xfrm>
        <a:graphic>
          <a:graphicData uri="http://schemas.openxmlformats.org/drawingml/2006/table">
            <a:tbl>
              <a:tblPr firstRow="1" bandRow="1">
                <a:tableStyleId>{5C22544A-7EE6-4342-B048-85BDC9FD1C3A}</a:tableStyleId>
              </a:tblPr>
              <a:tblGrid>
                <a:gridCol w="815646">
                  <a:extLst>
                    <a:ext uri="{9D8B030D-6E8A-4147-A177-3AD203B41FA5}">
                      <a16:colId xmlns:a16="http://schemas.microsoft.com/office/drawing/2014/main" val="1937263476"/>
                    </a:ext>
                  </a:extLst>
                </a:gridCol>
                <a:gridCol w="1248686">
                  <a:extLst>
                    <a:ext uri="{9D8B030D-6E8A-4147-A177-3AD203B41FA5}">
                      <a16:colId xmlns:a16="http://schemas.microsoft.com/office/drawing/2014/main" val="1585936036"/>
                    </a:ext>
                  </a:extLst>
                </a:gridCol>
                <a:gridCol w="1316182">
                  <a:extLst>
                    <a:ext uri="{9D8B030D-6E8A-4147-A177-3AD203B41FA5}">
                      <a16:colId xmlns:a16="http://schemas.microsoft.com/office/drawing/2014/main" val="63854357"/>
                    </a:ext>
                  </a:extLst>
                </a:gridCol>
                <a:gridCol w="734291">
                  <a:extLst>
                    <a:ext uri="{9D8B030D-6E8A-4147-A177-3AD203B41FA5}">
                      <a16:colId xmlns:a16="http://schemas.microsoft.com/office/drawing/2014/main" val="1903201798"/>
                    </a:ext>
                  </a:extLst>
                </a:gridCol>
                <a:gridCol w="1594717">
                  <a:extLst>
                    <a:ext uri="{9D8B030D-6E8A-4147-A177-3AD203B41FA5}">
                      <a16:colId xmlns:a16="http://schemas.microsoft.com/office/drawing/2014/main" val="834688618"/>
                    </a:ext>
                  </a:extLst>
                </a:gridCol>
              </a:tblGrid>
              <a:tr h="964046">
                <a:tc>
                  <a:txBody>
                    <a:bodyPr/>
                    <a:lstStyle/>
                    <a:p>
                      <a:pPr algn="ctr"/>
                      <a:r>
                        <a:rPr lang="en-GB" sz="4800" b="1" kern="1200" dirty="0" smtClean="0">
                          <a:solidFill>
                            <a:schemeClr val="tx1"/>
                          </a:solidFill>
                          <a:latin typeface="Segoe UI Black" charset="0"/>
                          <a:ea typeface="Segoe UI Black" charset="0"/>
                          <a:cs typeface="Segoe UI Black" charset="0"/>
                        </a:rPr>
                        <a:t>1</a:t>
                      </a:r>
                      <a:endParaRPr lang="en-GB" sz="4800" b="1" kern="1200" dirty="0">
                        <a:solidFill>
                          <a:schemeClr val="tx1"/>
                        </a:solidFill>
                        <a:latin typeface="Segoe UI Black" charset="0"/>
                        <a:ea typeface="Segoe UI Black" charset="0"/>
                        <a:cs typeface="Segoe UI Black"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7200" b="1" kern="1200" dirty="0" smtClean="0">
                          <a:solidFill>
                            <a:schemeClr val="tx1"/>
                          </a:solidFill>
                          <a:latin typeface="Segoe UI Black" charset="0"/>
                          <a:ea typeface="Segoe UI Black" charset="0"/>
                          <a:cs typeface="Segoe UI Black" charset="0"/>
                        </a:rPr>
                        <a:t>of</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ctr"/>
                      <a:r>
                        <a:rPr lang="en-GB" sz="7200" b="1" kern="1200" dirty="0" smtClean="0">
                          <a:solidFill>
                            <a:schemeClr val="tx1"/>
                          </a:solidFill>
                          <a:latin typeface="Segoe UI Black" charset="0"/>
                          <a:ea typeface="Segoe UI Black" charset="0"/>
                          <a:cs typeface="Segoe UI Black" charset="0"/>
                        </a:rPr>
                        <a:t>6</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r>
                        <a:rPr lang="en-GB" sz="7200" b="1" kern="1200" dirty="0" smtClean="0">
                          <a:solidFill>
                            <a:schemeClr val="tx1"/>
                          </a:solidFill>
                          <a:latin typeface="Segoe UI Black" charset="0"/>
                          <a:ea typeface="Segoe UI Black" charset="0"/>
                          <a:cs typeface="Segoe UI Black" charset="0"/>
                        </a:rPr>
                        <a:t>=</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1088627"/>
                  </a:ext>
                </a:extLst>
              </a:tr>
              <a:tr h="964046">
                <a:tc>
                  <a:txBody>
                    <a:bodyPr/>
                    <a:lstStyle/>
                    <a:p>
                      <a:pPr algn="ctr"/>
                      <a:r>
                        <a:rPr lang="en-GB" sz="4800" b="1" kern="1200" dirty="0" smtClean="0">
                          <a:solidFill>
                            <a:schemeClr val="tx1"/>
                          </a:solidFill>
                          <a:latin typeface="Segoe UI Black" charset="0"/>
                          <a:ea typeface="Segoe UI Black" charset="0"/>
                          <a:cs typeface="Segoe UI Black" charset="0"/>
                        </a:rPr>
                        <a:t>2</a:t>
                      </a: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1029611"/>
                  </a:ext>
                </a:extLst>
              </a:tr>
            </a:tbl>
          </a:graphicData>
        </a:graphic>
      </p:graphicFrame>
      <p:sp>
        <p:nvSpPr>
          <p:cNvPr id="5" name="Rectangle 4"/>
          <p:cNvSpPr/>
          <p:nvPr/>
        </p:nvSpPr>
        <p:spPr>
          <a:xfrm>
            <a:off x="6036213" y="1288837"/>
            <a:ext cx="737702" cy="1200329"/>
          </a:xfrm>
          <a:prstGeom prst="rect">
            <a:avLst/>
          </a:prstGeom>
        </p:spPr>
        <p:txBody>
          <a:bodyPr wrap="none">
            <a:spAutoFit/>
          </a:bodyPr>
          <a:lstStyle/>
          <a:p>
            <a:pPr algn="ctr"/>
            <a:r>
              <a:rPr lang="en-GB" sz="7200" b="1" dirty="0" smtClean="0">
                <a:latin typeface="Segoe UI Black" charset="0"/>
                <a:ea typeface="Segoe UI Black" charset="0"/>
                <a:cs typeface="Segoe UI Black" charset="0"/>
              </a:rPr>
              <a:t>3</a:t>
            </a:r>
            <a:endParaRPr lang="en-GB" sz="7200" b="1" dirty="0">
              <a:latin typeface="Segoe UI Black" charset="0"/>
              <a:ea typeface="Segoe UI Black" charset="0"/>
              <a:cs typeface="Segoe UI Black" charset="0"/>
            </a:endParaRPr>
          </a:p>
        </p:txBody>
      </p:sp>
      <p:sp>
        <p:nvSpPr>
          <p:cNvPr id="24" name="Oval 23"/>
          <p:cNvSpPr/>
          <p:nvPr/>
        </p:nvSpPr>
        <p:spPr>
          <a:xfrm>
            <a:off x="4097101" y="3281057"/>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4659601" y="3281057"/>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4097101" y="3831641"/>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4659601" y="3831641"/>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4097101" y="4382225"/>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4659601" y="4382225"/>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3971924" y="2851695"/>
            <a:ext cx="646451" cy="230609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966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fade">
                                      <p:cBhvr>
                                        <p:cTn id="3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2" grpId="0" animBg="1"/>
      <p:bldP spid="34" grpId="0" animBg="1"/>
      <p:bldP spid="38" grpId="0" animBg="1"/>
      <p:bldP spid="39"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1765" y="0"/>
            <a:ext cx="9144000" cy="923330"/>
          </a:xfrm>
          <a:prstGeom prst="rect">
            <a:avLst/>
          </a:prstGeom>
          <a:noFill/>
        </p:spPr>
        <p:txBody>
          <a:bodyPr wrap="square" rtlCol="0" anchor="ctr">
            <a:spAutoFit/>
          </a:bodyPr>
          <a:lstStyle/>
          <a:p>
            <a:pPr algn="ctr"/>
            <a:r>
              <a:rPr lang="en-US" sz="5400" b="1" dirty="0">
                <a:latin typeface="Segoe UI Black" charset="0"/>
                <a:ea typeface="Segoe UI Black" charset="0"/>
                <a:cs typeface="Segoe UI Black" charset="0"/>
              </a:rPr>
              <a:t>Arrays</a:t>
            </a:r>
            <a:endParaRPr lang="en-US" sz="4800" b="1" dirty="0" smtClean="0">
              <a:latin typeface="Segoe UI Black" charset="0"/>
              <a:ea typeface="Segoe UI Black" charset="0"/>
              <a:cs typeface="Segoe UI Black" charset="0"/>
            </a:endParaRPr>
          </a:p>
        </p:txBody>
      </p:sp>
      <p:sp>
        <p:nvSpPr>
          <p:cNvPr id="22" name="TextBox 21"/>
          <p:cNvSpPr txBox="1"/>
          <p:nvPr/>
        </p:nvSpPr>
        <p:spPr>
          <a:xfrm>
            <a:off x="0" y="5288340"/>
            <a:ext cx="9144000" cy="1569660"/>
          </a:xfrm>
          <a:prstGeom prst="rect">
            <a:avLst/>
          </a:prstGeom>
          <a:noFill/>
        </p:spPr>
        <p:txBody>
          <a:bodyPr wrap="square" rtlCol="0" anchor="ctr">
            <a:spAutoFit/>
          </a:bodyPr>
          <a:lstStyle/>
          <a:p>
            <a:pPr algn="ctr"/>
            <a:r>
              <a:rPr lang="en-US" sz="2400" b="1" dirty="0" smtClean="0">
                <a:latin typeface="Segoe UI Black" charset="0"/>
                <a:ea typeface="Segoe UI Black" charset="0"/>
                <a:cs typeface="Segoe UI Black" charset="0"/>
              </a:rPr>
              <a:t>The whole number, 12, tells us how many dots we need in total.  The bottom number, or denominator, tells us how many dots need to be in each row.  The top number, or numerator, tells us how many columns to count.</a:t>
            </a:r>
            <a:endParaRPr lang="en-US" sz="2400" b="1" dirty="0">
              <a:latin typeface="Segoe UI Black" charset="0"/>
              <a:ea typeface="Segoe UI Black" charset="0"/>
              <a:cs typeface="Segoe UI Black" charset="0"/>
            </a:endParaRPr>
          </a:p>
        </p:txBody>
      </p:sp>
      <p:graphicFrame>
        <p:nvGraphicFramePr>
          <p:cNvPr id="40" name="Table 39"/>
          <p:cNvGraphicFramePr>
            <a:graphicFrameLocks noGrp="1"/>
          </p:cNvGraphicFramePr>
          <p:nvPr>
            <p:extLst>
              <p:ext uri="{D42A27DB-BD31-4B8C-83A1-F6EECF244321}">
                <p14:modId xmlns:p14="http://schemas.microsoft.com/office/powerpoint/2010/main" val="2134636533"/>
              </p:ext>
            </p:extLst>
          </p:nvPr>
        </p:nvGraphicFramePr>
        <p:xfrm>
          <a:off x="1717239" y="923603"/>
          <a:ext cx="5709522" cy="1928092"/>
        </p:xfrm>
        <a:graphic>
          <a:graphicData uri="http://schemas.openxmlformats.org/drawingml/2006/table">
            <a:tbl>
              <a:tblPr firstRow="1" bandRow="1">
                <a:tableStyleId>{5C22544A-7EE6-4342-B048-85BDC9FD1C3A}</a:tableStyleId>
              </a:tblPr>
              <a:tblGrid>
                <a:gridCol w="815646">
                  <a:extLst>
                    <a:ext uri="{9D8B030D-6E8A-4147-A177-3AD203B41FA5}">
                      <a16:colId xmlns:a16="http://schemas.microsoft.com/office/drawing/2014/main" val="1937263476"/>
                    </a:ext>
                  </a:extLst>
                </a:gridCol>
                <a:gridCol w="1248686">
                  <a:extLst>
                    <a:ext uri="{9D8B030D-6E8A-4147-A177-3AD203B41FA5}">
                      <a16:colId xmlns:a16="http://schemas.microsoft.com/office/drawing/2014/main" val="1585936036"/>
                    </a:ext>
                  </a:extLst>
                </a:gridCol>
                <a:gridCol w="1316182">
                  <a:extLst>
                    <a:ext uri="{9D8B030D-6E8A-4147-A177-3AD203B41FA5}">
                      <a16:colId xmlns:a16="http://schemas.microsoft.com/office/drawing/2014/main" val="63854357"/>
                    </a:ext>
                  </a:extLst>
                </a:gridCol>
                <a:gridCol w="734291">
                  <a:extLst>
                    <a:ext uri="{9D8B030D-6E8A-4147-A177-3AD203B41FA5}">
                      <a16:colId xmlns:a16="http://schemas.microsoft.com/office/drawing/2014/main" val="1903201798"/>
                    </a:ext>
                  </a:extLst>
                </a:gridCol>
                <a:gridCol w="1594717">
                  <a:extLst>
                    <a:ext uri="{9D8B030D-6E8A-4147-A177-3AD203B41FA5}">
                      <a16:colId xmlns:a16="http://schemas.microsoft.com/office/drawing/2014/main" val="834688618"/>
                    </a:ext>
                  </a:extLst>
                </a:gridCol>
              </a:tblGrid>
              <a:tr h="964046">
                <a:tc>
                  <a:txBody>
                    <a:bodyPr/>
                    <a:lstStyle/>
                    <a:p>
                      <a:pPr algn="ctr"/>
                      <a:r>
                        <a:rPr lang="en-GB" sz="4800" b="1" kern="1200" dirty="0" smtClean="0">
                          <a:solidFill>
                            <a:schemeClr val="tx1"/>
                          </a:solidFill>
                          <a:latin typeface="Segoe UI Black" charset="0"/>
                          <a:ea typeface="Segoe UI Black" charset="0"/>
                          <a:cs typeface="Segoe UI Black" charset="0"/>
                        </a:rPr>
                        <a:t>1</a:t>
                      </a:r>
                      <a:endParaRPr lang="en-GB" sz="4800" b="1" kern="1200" dirty="0">
                        <a:solidFill>
                          <a:schemeClr val="tx1"/>
                        </a:solidFill>
                        <a:latin typeface="Segoe UI Black" charset="0"/>
                        <a:ea typeface="Segoe UI Black" charset="0"/>
                        <a:cs typeface="Segoe UI Black"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7200" b="1" kern="1200" dirty="0" smtClean="0">
                          <a:solidFill>
                            <a:schemeClr val="tx1"/>
                          </a:solidFill>
                          <a:latin typeface="Segoe UI Black" charset="0"/>
                          <a:ea typeface="Segoe UI Black" charset="0"/>
                          <a:cs typeface="Segoe UI Black" charset="0"/>
                        </a:rPr>
                        <a:t>of</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ctr"/>
                      <a:r>
                        <a:rPr lang="en-GB" sz="7200" b="1" kern="1200" dirty="0" smtClean="0">
                          <a:solidFill>
                            <a:schemeClr val="tx1"/>
                          </a:solidFill>
                          <a:latin typeface="Segoe UI Black" charset="0"/>
                          <a:ea typeface="Segoe UI Black" charset="0"/>
                          <a:cs typeface="Segoe UI Black" charset="0"/>
                        </a:rPr>
                        <a:t>12</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r>
                        <a:rPr lang="en-GB" sz="7200" b="1" kern="1200" dirty="0" smtClean="0">
                          <a:solidFill>
                            <a:schemeClr val="tx1"/>
                          </a:solidFill>
                          <a:latin typeface="Segoe UI Black" charset="0"/>
                          <a:ea typeface="Segoe UI Black" charset="0"/>
                          <a:cs typeface="Segoe UI Black" charset="0"/>
                        </a:rPr>
                        <a:t>=</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1088627"/>
                  </a:ext>
                </a:extLst>
              </a:tr>
              <a:tr h="964046">
                <a:tc>
                  <a:txBody>
                    <a:bodyPr/>
                    <a:lstStyle/>
                    <a:p>
                      <a:pPr algn="ctr"/>
                      <a:r>
                        <a:rPr lang="en-GB" sz="4800" b="1" kern="1200" dirty="0" smtClean="0">
                          <a:solidFill>
                            <a:schemeClr val="tx1"/>
                          </a:solidFill>
                          <a:latin typeface="Segoe UI Black" charset="0"/>
                          <a:ea typeface="Segoe UI Black" charset="0"/>
                          <a:cs typeface="Segoe UI Black" charset="0"/>
                        </a:rPr>
                        <a:t>4</a:t>
                      </a: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1029611"/>
                  </a:ext>
                </a:extLst>
              </a:tr>
            </a:tbl>
          </a:graphicData>
        </a:graphic>
      </p:graphicFrame>
      <p:sp>
        <p:nvSpPr>
          <p:cNvPr id="5" name="Rectangle 4"/>
          <p:cNvSpPr/>
          <p:nvPr/>
        </p:nvSpPr>
        <p:spPr>
          <a:xfrm>
            <a:off x="6036213" y="1288837"/>
            <a:ext cx="737702" cy="1200329"/>
          </a:xfrm>
          <a:prstGeom prst="rect">
            <a:avLst/>
          </a:prstGeom>
        </p:spPr>
        <p:txBody>
          <a:bodyPr wrap="none">
            <a:spAutoFit/>
          </a:bodyPr>
          <a:lstStyle/>
          <a:p>
            <a:pPr algn="ctr"/>
            <a:r>
              <a:rPr lang="en-GB" sz="7200" b="1" dirty="0" smtClean="0">
                <a:latin typeface="Segoe UI Black" charset="0"/>
                <a:ea typeface="Segoe UI Black" charset="0"/>
                <a:cs typeface="Segoe UI Black" charset="0"/>
              </a:rPr>
              <a:t>3</a:t>
            </a:r>
            <a:endParaRPr lang="en-GB" sz="7200" b="1" dirty="0">
              <a:latin typeface="Segoe UI Black" charset="0"/>
              <a:ea typeface="Segoe UI Black" charset="0"/>
              <a:cs typeface="Segoe UI Black" charset="0"/>
            </a:endParaRPr>
          </a:p>
        </p:txBody>
      </p:sp>
      <p:sp>
        <p:nvSpPr>
          <p:cNvPr id="14" name="Oval 13"/>
          <p:cNvSpPr/>
          <p:nvPr/>
        </p:nvSpPr>
        <p:spPr>
          <a:xfrm>
            <a:off x="3534601" y="3132001"/>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4097101" y="3132001"/>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659601" y="3132001"/>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5222101" y="3132270"/>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534601" y="3682585"/>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4097101" y="3682585"/>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4659601" y="3682585"/>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5222101" y="3682854"/>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3534601" y="4233169"/>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4097101" y="4233169"/>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4659601" y="4233169"/>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5222101" y="4233438"/>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3460234" y="2692102"/>
            <a:ext cx="594004" cy="230609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623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
                                            <p:txEl>
                                              <p:pRg st="0" end="0"/>
                                            </p:txEl>
                                          </p:spTgt>
                                        </p:tgtEl>
                                        <p:attrNameLst>
                                          <p:attrName>style.visibility</p:attrName>
                                        </p:attrNameLst>
                                      </p:cBhvr>
                                      <p:to>
                                        <p:strVal val="visible"/>
                                      </p:to>
                                    </p:set>
                                    <p:animEffect transition="in" filter="fade">
                                      <p:cBhvr>
                                        <p:cTn id="5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3" grpId="0" animBg="1"/>
      <p:bldP spid="26"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1765" y="0"/>
            <a:ext cx="9144000" cy="923330"/>
          </a:xfrm>
          <a:prstGeom prst="rect">
            <a:avLst/>
          </a:prstGeom>
          <a:noFill/>
        </p:spPr>
        <p:txBody>
          <a:bodyPr wrap="square" rtlCol="0" anchor="ctr">
            <a:spAutoFit/>
          </a:bodyPr>
          <a:lstStyle/>
          <a:p>
            <a:pPr algn="ctr"/>
            <a:r>
              <a:rPr lang="en-US" sz="5400" b="1" dirty="0">
                <a:latin typeface="Segoe UI Black" charset="0"/>
                <a:ea typeface="Segoe UI Black" charset="0"/>
                <a:cs typeface="Segoe UI Black" charset="0"/>
              </a:rPr>
              <a:t>Arrays</a:t>
            </a:r>
            <a:endParaRPr lang="en-US" sz="4800" b="1" dirty="0" smtClean="0">
              <a:latin typeface="Segoe UI Black" charset="0"/>
              <a:ea typeface="Segoe UI Black" charset="0"/>
              <a:cs typeface="Segoe UI Black" charset="0"/>
            </a:endParaRPr>
          </a:p>
        </p:txBody>
      </p:sp>
      <p:sp>
        <p:nvSpPr>
          <p:cNvPr id="22" name="TextBox 21"/>
          <p:cNvSpPr txBox="1"/>
          <p:nvPr/>
        </p:nvSpPr>
        <p:spPr>
          <a:xfrm>
            <a:off x="0" y="5288340"/>
            <a:ext cx="9144000" cy="1569660"/>
          </a:xfrm>
          <a:prstGeom prst="rect">
            <a:avLst/>
          </a:prstGeom>
          <a:noFill/>
        </p:spPr>
        <p:txBody>
          <a:bodyPr wrap="square" rtlCol="0" anchor="ctr">
            <a:spAutoFit/>
          </a:bodyPr>
          <a:lstStyle/>
          <a:p>
            <a:pPr algn="ctr"/>
            <a:r>
              <a:rPr lang="en-US" sz="2400" b="1" dirty="0" smtClean="0">
                <a:latin typeface="Segoe UI Black" charset="0"/>
                <a:ea typeface="Segoe UI Black" charset="0"/>
                <a:cs typeface="Segoe UI Black" charset="0"/>
              </a:rPr>
              <a:t>The whole number, 12, tells us how many dots we need in total.  The bottom number, or denominator, tells us how many dots need to be in each row.  The top number, or numerator, tells us how many columns to count.</a:t>
            </a:r>
            <a:endParaRPr lang="en-US" sz="2400" b="1" dirty="0">
              <a:latin typeface="Segoe UI Black" charset="0"/>
              <a:ea typeface="Segoe UI Black" charset="0"/>
              <a:cs typeface="Segoe UI Black" charset="0"/>
            </a:endParaRPr>
          </a:p>
        </p:txBody>
      </p:sp>
      <p:graphicFrame>
        <p:nvGraphicFramePr>
          <p:cNvPr id="40" name="Table 39"/>
          <p:cNvGraphicFramePr>
            <a:graphicFrameLocks noGrp="1"/>
          </p:cNvGraphicFramePr>
          <p:nvPr>
            <p:extLst>
              <p:ext uri="{D42A27DB-BD31-4B8C-83A1-F6EECF244321}">
                <p14:modId xmlns:p14="http://schemas.microsoft.com/office/powerpoint/2010/main" val="1053554500"/>
              </p:ext>
            </p:extLst>
          </p:nvPr>
        </p:nvGraphicFramePr>
        <p:xfrm>
          <a:off x="1717239" y="923603"/>
          <a:ext cx="5709522" cy="1928092"/>
        </p:xfrm>
        <a:graphic>
          <a:graphicData uri="http://schemas.openxmlformats.org/drawingml/2006/table">
            <a:tbl>
              <a:tblPr firstRow="1" bandRow="1">
                <a:tableStyleId>{5C22544A-7EE6-4342-B048-85BDC9FD1C3A}</a:tableStyleId>
              </a:tblPr>
              <a:tblGrid>
                <a:gridCol w="815646">
                  <a:extLst>
                    <a:ext uri="{9D8B030D-6E8A-4147-A177-3AD203B41FA5}">
                      <a16:colId xmlns:a16="http://schemas.microsoft.com/office/drawing/2014/main" val="1937263476"/>
                    </a:ext>
                  </a:extLst>
                </a:gridCol>
                <a:gridCol w="1248686">
                  <a:extLst>
                    <a:ext uri="{9D8B030D-6E8A-4147-A177-3AD203B41FA5}">
                      <a16:colId xmlns:a16="http://schemas.microsoft.com/office/drawing/2014/main" val="1585936036"/>
                    </a:ext>
                  </a:extLst>
                </a:gridCol>
                <a:gridCol w="1316182">
                  <a:extLst>
                    <a:ext uri="{9D8B030D-6E8A-4147-A177-3AD203B41FA5}">
                      <a16:colId xmlns:a16="http://schemas.microsoft.com/office/drawing/2014/main" val="63854357"/>
                    </a:ext>
                  </a:extLst>
                </a:gridCol>
                <a:gridCol w="734291">
                  <a:extLst>
                    <a:ext uri="{9D8B030D-6E8A-4147-A177-3AD203B41FA5}">
                      <a16:colId xmlns:a16="http://schemas.microsoft.com/office/drawing/2014/main" val="1903201798"/>
                    </a:ext>
                  </a:extLst>
                </a:gridCol>
                <a:gridCol w="1594717">
                  <a:extLst>
                    <a:ext uri="{9D8B030D-6E8A-4147-A177-3AD203B41FA5}">
                      <a16:colId xmlns:a16="http://schemas.microsoft.com/office/drawing/2014/main" val="834688618"/>
                    </a:ext>
                  </a:extLst>
                </a:gridCol>
              </a:tblGrid>
              <a:tr h="964046">
                <a:tc>
                  <a:txBody>
                    <a:bodyPr/>
                    <a:lstStyle/>
                    <a:p>
                      <a:pPr algn="ctr"/>
                      <a:r>
                        <a:rPr lang="en-GB" sz="4800" b="1" kern="1200" dirty="0" smtClean="0">
                          <a:solidFill>
                            <a:schemeClr val="tx1"/>
                          </a:solidFill>
                          <a:latin typeface="Segoe UI Black" charset="0"/>
                          <a:ea typeface="Segoe UI Black" charset="0"/>
                          <a:cs typeface="Segoe UI Black" charset="0"/>
                        </a:rPr>
                        <a:t>2</a:t>
                      </a:r>
                      <a:endParaRPr lang="en-GB" sz="4800" b="1" kern="1200" dirty="0">
                        <a:solidFill>
                          <a:schemeClr val="tx1"/>
                        </a:solidFill>
                        <a:latin typeface="Segoe UI Black" charset="0"/>
                        <a:ea typeface="Segoe UI Black" charset="0"/>
                        <a:cs typeface="Segoe UI Black"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7200" b="1" kern="1200" dirty="0" smtClean="0">
                          <a:solidFill>
                            <a:schemeClr val="tx1"/>
                          </a:solidFill>
                          <a:latin typeface="Segoe UI Black" charset="0"/>
                          <a:ea typeface="Segoe UI Black" charset="0"/>
                          <a:cs typeface="Segoe UI Black" charset="0"/>
                        </a:rPr>
                        <a:t>of</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ctr"/>
                      <a:r>
                        <a:rPr lang="en-GB" sz="7200" b="1" kern="1200" dirty="0" smtClean="0">
                          <a:solidFill>
                            <a:schemeClr val="tx1"/>
                          </a:solidFill>
                          <a:latin typeface="Segoe UI Black" charset="0"/>
                          <a:ea typeface="Segoe UI Black" charset="0"/>
                          <a:cs typeface="Segoe UI Black" charset="0"/>
                        </a:rPr>
                        <a:t>12</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r>
                        <a:rPr lang="en-GB" sz="7200" b="1" kern="1200" dirty="0" smtClean="0">
                          <a:solidFill>
                            <a:schemeClr val="tx1"/>
                          </a:solidFill>
                          <a:latin typeface="Segoe UI Black" charset="0"/>
                          <a:ea typeface="Segoe UI Black" charset="0"/>
                          <a:cs typeface="Segoe UI Black" charset="0"/>
                        </a:rPr>
                        <a:t>=</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1088627"/>
                  </a:ext>
                </a:extLst>
              </a:tr>
              <a:tr h="964046">
                <a:tc>
                  <a:txBody>
                    <a:bodyPr/>
                    <a:lstStyle/>
                    <a:p>
                      <a:pPr algn="ctr"/>
                      <a:r>
                        <a:rPr lang="en-GB" sz="4800" b="1" kern="1200" dirty="0" smtClean="0">
                          <a:solidFill>
                            <a:schemeClr val="tx1"/>
                          </a:solidFill>
                          <a:latin typeface="Segoe UI Black" charset="0"/>
                          <a:ea typeface="Segoe UI Black" charset="0"/>
                          <a:cs typeface="Segoe UI Black" charset="0"/>
                        </a:rPr>
                        <a:t>4</a:t>
                      </a: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1029611"/>
                  </a:ext>
                </a:extLst>
              </a:tr>
            </a:tbl>
          </a:graphicData>
        </a:graphic>
      </p:graphicFrame>
      <p:sp>
        <p:nvSpPr>
          <p:cNvPr id="5" name="Rectangle 4"/>
          <p:cNvSpPr/>
          <p:nvPr/>
        </p:nvSpPr>
        <p:spPr>
          <a:xfrm>
            <a:off x="6036213" y="1288837"/>
            <a:ext cx="737702" cy="1200329"/>
          </a:xfrm>
          <a:prstGeom prst="rect">
            <a:avLst/>
          </a:prstGeom>
        </p:spPr>
        <p:txBody>
          <a:bodyPr wrap="none">
            <a:spAutoFit/>
          </a:bodyPr>
          <a:lstStyle/>
          <a:p>
            <a:pPr algn="ctr"/>
            <a:r>
              <a:rPr lang="en-GB" sz="7200" b="1" dirty="0">
                <a:latin typeface="Segoe UI Black" charset="0"/>
                <a:ea typeface="Segoe UI Black" charset="0"/>
                <a:cs typeface="Segoe UI Black" charset="0"/>
              </a:rPr>
              <a:t>6</a:t>
            </a:r>
          </a:p>
        </p:txBody>
      </p:sp>
      <p:sp>
        <p:nvSpPr>
          <p:cNvPr id="14" name="Oval 13"/>
          <p:cNvSpPr/>
          <p:nvPr/>
        </p:nvSpPr>
        <p:spPr>
          <a:xfrm>
            <a:off x="3534601" y="3132001"/>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4097101" y="3132001"/>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659601" y="3132001"/>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5222101" y="3132270"/>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534601" y="3682585"/>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4097101" y="3682585"/>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4659601" y="3682585"/>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5222101" y="3682854"/>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3534601" y="4233169"/>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4097101" y="4233169"/>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4659601" y="4233169"/>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5222101" y="4233438"/>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3418668" y="2692102"/>
            <a:ext cx="1199367" cy="230609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296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
                                            <p:txEl>
                                              <p:pRg st="0" end="0"/>
                                            </p:txEl>
                                          </p:spTgt>
                                        </p:tgtEl>
                                        <p:attrNameLst>
                                          <p:attrName>style.visibility</p:attrName>
                                        </p:attrNameLst>
                                      </p:cBhvr>
                                      <p:to>
                                        <p:strVal val="visible"/>
                                      </p:to>
                                    </p:set>
                                    <p:animEffect transition="in" filter="fade">
                                      <p:cBhvr>
                                        <p:cTn id="5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3" grpId="0" animBg="1"/>
      <p:bldP spid="26"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1765" y="0"/>
            <a:ext cx="9144000" cy="923330"/>
          </a:xfrm>
          <a:prstGeom prst="rect">
            <a:avLst/>
          </a:prstGeom>
          <a:noFill/>
        </p:spPr>
        <p:txBody>
          <a:bodyPr wrap="square" rtlCol="0" anchor="ctr">
            <a:spAutoFit/>
          </a:bodyPr>
          <a:lstStyle/>
          <a:p>
            <a:pPr algn="ctr"/>
            <a:r>
              <a:rPr lang="en-US" sz="5400" b="1" dirty="0">
                <a:latin typeface="Segoe UI Black" charset="0"/>
                <a:ea typeface="Segoe UI Black" charset="0"/>
                <a:cs typeface="Segoe UI Black" charset="0"/>
              </a:rPr>
              <a:t>Arrays</a:t>
            </a:r>
            <a:endParaRPr lang="en-US" sz="4800" b="1" dirty="0" smtClean="0">
              <a:latin typeface="Segoe UI Black" charset="0"/>
              <a:ea typeface="Segoe UI Black" charset="0"/>
              <a:cs typeface="Segoe UI Black" charset="0"/>
            </a:endParaRPr>
          </a:p>
        </p:txBody>
      </p:sp>
      <p:sp>
        <p:nvSpPr>
          <p:cNvPr id="22" name="TextBox 21"/>
          <p:cNvSpPr txBox="1"/>
          <p:nvPr/>
        </p:nvSpPr>
        <p:spPr>
          <a:xfrm>
            <a:off x="0" y="5288340"/>
            <a:ext cx="9144000" cy="1569660"/>
          </a:xfrm>
          <a:prstGeom prst="rect">
            <a:avLst/>
          </a:prstGeom>
          <a:noFill/>
        </p:spPr>
        <p:txBody>
          <a:bodyPr wrap="square" rtlCol="0" anchor="ctr">
            <a:spAutoFit/>
          </a:bodyPr>
          <a:lstStyle/>
          <a:p>
            <a:pPr algn="ctr"/>
            <a:r>
              <a:rPr lang="en-US" sz="2400" b="1" dirty="0" smtClean="0">
                <a:latin typeface="Segoe UI Black" charset="0"/>
                <a:ea typeface="Segoe UI Black" charset="0"/>
                <a:cs typeface="Segoe UI Black" charset="0"/>
              </a:rPr>
              <a:t>The whole number, 12, tells us how many dots we need in total.  The bottom number, or denominator, tells us how many dots need to be in each row.  The top number, or numerator, tells us how many columns to count.</a:t>
            </a:r>
            <a:endParaRPr lang="en-US" sz="2400" b="1" dirty="0">
              <a:latin typeface="Segoe UI Black" charset="0"/>
              <a:ea typeface="Segoe UI Black" charset="0"/>
              <a:cs typeface="Segoe UI Black" charset="0"/>
            </a:endParaRPr>
          </a:p>
        </p:txBody>
      </p:sp>
      <p:graphicFrame>
        <p:nvGraphicFramePr>
          <p:cNvPr id="40" name="Table 39"/>
          <p:cNvGraphicFramePr>
            <a:graphicFrameLocks noGrp="1"/>
          </p:cNvGraphicFramePr>
          <p:nvPr>
            <p:extLst>
              <p:ext uri="{D42A27DB-BD31-4B8C-83A1-F6EECF244321}">
                <p14:modId xmlns:p14="http://schemas.microsoft.com/office/powerpoint/2010/main" val="3790319387"/>
              </p:ext>
            </p:extLst>
          </p:nvPr>
        </p:nvGraphicFramePr>
        <p:xfrm>
          <a:off x="1717239" y="923603"/>
          <a:ext cx="5709522" cy="1928092"/>
        </p:xfrm>
        <a:graphic>
          <a:graphicData uri="http://schemas.openxmlformats.org/drawingml/2006/table">
            <a:tbl>
              <a:tblPr firstRow="1" bandRow="1">
                <a:tableStyleId>{5C22544A-7EE6-4342-B048-85BDC9FD1C3A}</a:tableStyleId>
              </a:tblPr>
              <a:tblGrid>
                <a:gridCol w="815646">
                  <a:extLst>
                    <a:ext uri="{9D8B030D-6E8A-4147-A177-3AD203B41FA5}">
                      <a16:colId xmlns:a16="http://schemas.microsoft.com/office/drawing/2014/main" val="1937263476"/>
                    </a:ext>
                  </a:extLst>
                </a:gridCol>
                <a:gridCol w="1248686">
                  <a:extLst>
                    <a:ext uri="{9D8B030D-6E8A-4147-A177-3AD203B41FA5}">
                      <a16:colId xmlns:a16="http://schemas.microsoft.com/office/drawing/2014/main" val="1585936036"/>
                    </a:ext>
                  </a:extLst>
                </a:gridCol>
                <a:gridCol w="1316182">
                  <a:extLst>
                    <a:ext uri="{9D8B030D-6E8A-4147-A177-3AD203B41FA5}">
                      <a16:colId xmlns:a16="http://schemas.microsoft.com/office/drawing/2014/main" val="63854357"/>
                    </a:ext>
                  </a:extLst>
                </a:gridCol>
                <a:gridCol w="734291">
                  <a:extLst>
                    <a:ext uri="{9D8B030D-6E8A-4147-A177-3AD203B41FA5}">
                      <a16:colId xmlns:a16="http://schemas.microsoft.com/office/drawing/2014/main" val="1903201798"/>
                    </a:ext>
                  </a:extLst>
                </a:gridCol>
                <a:gridCol w="1594717">
                  <a:extLst>
                    <a:ext uri="{9D8B030D-6E8A-4147-A177-3AD203B41FA5}">
                      <a16:colId xmlns:a16="http://schemas.microsoft.com/office/drawing/2014/main" val="834688618"/>
                    </a:ext>
                  </a:extLst>
                </a:gridCol>
              </a:tblGrid>
              <a:tr h="964046">
                <a:tc>
                  <a:txBody>
                    <a:bodyPr/>
                    <a:lstStyle/>
                    <a:p>
                      <a:pPr algn="ctr"/>
                      <a:r>
                        <a:rPr lang="en-GB" sz="4800" b="1" kern="1200" dirty="0" smtClean="0">
                          <a:solidFill>
                            <a:schemeClr val="tx1"/>
                          </a:solidFill>
                          <a:latin typeface="Segoe UI Black" charset="0"/>
                          <a:ea typeface="Segoe UI Black" charset="0"/>
                          <a:cs typeface="Segoe UI Black" charset="0"/>
                        </a:rPr>
                        <a:t>3</a:t>
                      </a:r>
                      <a:endParaRPr lang="en-GB" sz="4800" b="1" kern="1200" dirty="0">
                        <a:solidFill>
                          <a:schemeClr val="tx1"/>
                        </a:solidFill>
                        <a:latin typeface="Segoe UI Black" charset="0"/>
                        <a:ea typeface="Segoe UI Black" charset="0"/>
                        <a:cs typeface="Segoe UI Black"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7200" b="1" kern="1200" dirty="0" smtClean="0">
                          <a:solidFill>
                            <a:schemeClr val="tx1"/>
                          </a:solidFill>
                          <a:latin typeface="Segoe UI Black" charset="0"/>
                          <a:ea typeface="Segoe UI Black" charset="0"/>
                          <a:cs typeface="Segoe UI Black" charset="0"/>
                        </a:rPr>
                        <a:t>of</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ctr"/>
                      <a:r>
                        <a:rPr lang="en-GB" sz="7200" b="1" kern="1200" dirty="0" smtClean="0">
                          <a:solidFill>
                            <a:schemeClr val="tx1"/>
                          </a:solidFill>
                          <a:latin typeface="Segoe UI Black" charset="0"/>
                          <a:ea typeface="Segoe UI Black" charset="0"/>
                          <a:cs typeface="Segoe UI Black" charset="0"/>
                        </a:rPr>
                        <a:t>12</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r>
                        <a:rPr lang="en-GB" sz="7200" b="1" kern="1200" dirty="0" smtClean="0">
                          <a:solidFill>
                            <a:schemeClr val="tx1"/>
                          </a:solidFill>
                          <a:latin typeface="Segoe UI Black" charset="0"/>
                          <a:ea typeface="Segoe UI Black" charset="0"/>
                          <a:cs typeface="Segoe UI Black" charset="0"/>
                        </a:rPr>
                        <a:t>=</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1088627"/>
                  </a:ext>
                </a:extLst>
              </a:tr>
              <a:tr h="964046">
                <a:tc>
                  <a:txBody>
                    <a:bodyPr/>
                    <a:lstStyle/>
                    <a:p>
                      <a:pPr algn="ctr"/>
                      <a:r>
                        <a:rPr lang="en-GB" sz="4800" b="1" kern="1200" dirty="0" smtClean="0">
                          <a:solidFill>
                            <a:schemeClr val="tx1"/>
                          </a:solidFill>
                          <a:latin typeface="Segoe UI Black" charset="0"/>
                          <a:ea typeface="Segoe UI Black" charset="0"/>
                          <a:cs typeface="Segoe UI Black" charset="0"/>
                        </a:rPr>
                        <a:t>4</a:t>
                      </a: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1029611"/>
                  </a:ext>
                </a:extLst>
              </a:tr>
            </a:tbl>
          </a:graphicData>
        </a:graphic>
      </p:graphicFrame>
      <p:sp>
        <p:nvSpPr>
          <p:cNvPr id="5" name="Rectangle 4"/>
          <p:cNvSpPr/>
          <p:nvPr/>
        </p:nvSpPr>
        <p:spPr>
          <a:xfrm>
            <a:off x="6036213" y="1288837"/>
            <a:ext cx="737702" cy="1200329"/>
          </a:xfrm>
          <a:prstGeom prst="rect">
            <a:avLst/>
          </a:prstGeom>
        </p:spPr>
        <p:txBody>
          <a:bodyPr wrap="none">
            <a:spAutoFit/>
          </a:bodyPr>
          <a:lstStyle/>
          <a:p>
            <a:pPr algn="ctr"/>
            <a:r>
              <a:rPr lang="en-GB" sz="7200" b="1" dirty="0">
                <a:latin typeface="Segoe UI Black" charset="0"/>
                <a:ea typeface="Segoe UI Black" charset="0"/>
                <a:cs typeface="Segoe UI Black" charset="0"/>
              </a:rPr>
              <a:t>9</a:t>
            </a:r>
          </a:p>
        </p:txBody>
      </p:sp>
      <p:sp>
        <p:nvSpPr>
          <p:cNvPr id="14" name="Oval 13"/>
          <p:cNvSpPr/>
          <p:nvPr/>
        </p:nvSpPr>
        <p:spPr>
          <a:xfrm>
            <a:off x="3534601" y="3132001"/>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4097101" y="3132001"/>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659601" y="3132001"/>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5222101" y="3132270"/>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534601" y="3682585"/>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4097101" y="3682585"/>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4659601" y="3682585"/>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5222101" y="3682854"/>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3534601" y="4233169"/>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4097101" y="4233169"/>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4659601" y="4233169"/>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5222101" y="4233438"/>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3404813" y="2692102"/>
            <a:ext cx="1803433" cy="230609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636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
                                            <p:txEl>
                                              <p:pRg st="0" end="0"/>
                                            </p:txEl>
                                          </p:spTgt>
                                        </p:tgtEl>
                                        <p:attrNameLst>
                                          <p:attrName>style.visibility</p:attrName>
                                        </p:attrNameLst>
                                      </p:cBhvr>
                                      <p:to>
                                        <p:strVal val="visible"/>
                                      </p:to>
                                    </p:set>
                                    <p:animEffect transition="in" filter="fade">
                                      <p:cBhvr>
                                        <p:cTn id="5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3" grpId="0" animBg="1"/>
      <p:bldP spid="26" grpId="0" animBg="1"/>
      <p:bldP spid="27" grpId="0" animBg="1"/>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1765" y="0"/>
            <a:ext cx="9144000" cy="923330"/>
          </a:xfrm>
          <a:prstGeom prst="rect">
            <a:avLst/>
          </a:prstGeom>
          <a:noFill/>
        </p:spPr>
        <p:txBody>
          <a:bodyPr wrap="square" rtlCol="0" anchor="ctr">
            <a:spAutoFit/>
          </a:bodyPr>
          <a:lstStyle/>
          <a:p>
            <a:pPr algn="ctr"/>
            <a:r>
              <a:rPr lang="en-US" sz="5400" b="1" dirty="0">
                <a:latin typeface="Segoe UI Black" charset="0"/>
                <a:ea typeface="Segoe UI Black" charset="0"/>
                <a:cs typeface="Segoe UI Black" charset="0"/>
              </a:rPr>
              <a:t>Arrays</a:t>
            </a:r>
            <a:endParaRPr lang="en-US" sz="4800" b="1" dirty="0" smtClean="0">
              <a:latin typeface="Segoe UI Black" charset="0"/>
              <a:ea typeface="Segoe UI Black" charset="0"/>
              <a:cs typeface="Segoe UI Black" charset="0"/>
            </a:endParaRPr>
          </a:p>
        </p:txBody>
      </p:sp>
      <p:sp>
        <p:nvSpPr>
          <p:cNvPr id="22" name="TextBox 21"/>
          <p:cNvSpPr txBox="1"/>
          <p:nvPr/>
        </p:nvSpPr>
        <p:spPr>
          <a:xfrm>
            <a:off x="0" y="5288340"/>
            <a:ext cx="9144000" cy="1569660"/>
          </a:xfrm>
          <a:prstGeom prst="rect">
            <a:avLst/>
          </a:prstGeom>
          <a:noFill/>
        </p:spPr>
        <p:txBody>
          <a:bodyPr wrap="square" rtlCol="0" anchor="ctr">
            <a:spAutoFit/>
          </a:bodyPr>
          <a:lstStyle/>
          <a:p>
            <a:pPr algn="ctr"/>
            <a:r>
              <a:rPr lang="en-US" sz="2400" b="1" dirty="0" smtClean="0">
                <a:latin typeface="Segoe UI Black" charset="0"/>
                <a:ea typeface="Segoe UI Black" charset="0"/>
                <a:cs typeface="Segoe UI Black" charset="0"/>
              </a:rPr>
              <a:t>The whole number, 12, tells us how many dots we need in total.  The bottom number, or denominator, tells us how many dots need to be in each row.  The top number, or numerator, tells us how many columns to count.</a:t>
            </a:r>
            <a:endParaRPr lang="en-US" sz="2400" b="1" dirty="0">
              <a:latin typeface="Segoe UI Black" charset="0"/>
              <a:ea typeface="Segoe UI Black" charset="0"/>
              <a:cs typeface="Segoe UI Black" charset="0"/>
            </a:endParaRPr>
          </a:p>
        </p:txBody>
      </p:sp>
      <p:graphicFrame>
        <p:nvGraphicFramePr>
          <p:cNvPr id="40" name="Table 39"/>
          <p:cNvGraphicFramePr>
            <a:graphicFrameLocks noGrp="1"/>
          </p:cNvGraphicFramePr>
          <p:nvPr>
            <p:extLst>
              <p:ext uri="{D42A27DB-BD31-4B8C-83A1-F6EECF244321}">
                <p14:modId xmlns:p14="http://schemas.microsoft.com/office/powerpoint/2010/main" val="1343841281"/>
              </p:ext>
            </p:extLst>
          </p:nvPr>
        </p:nvGraphicFramePr>
        <p:xfrm>
          <a:off x="1717239" y="923603"/>
          <a:ext cx="5709522" cy="1928092"/>
        </p:xfrm>
        <a:graphic>
          <a:graphicData uri="http://schemas.openxmlformats.org/drawingml/2006/table">
            <a:tbl>
              <a:tblPr firstRow="1" bandRow="1">
                <a:tableStyleId>{5C22544A-7EE6-4342-B048-85BDC9FD1C3A}</a:tableStyleId>
              </a:tblPr>
              <a:tblGrid>
                <a:gridCol w="815646">
                  <a:extLst>
                    <a:ext uri="{9D8B030D-6E8A-4147-A177-3AD203B41FA5}">
                      <a16:colId xmlns:a16="http://schemas.microsoft.com/office/drawing/2014/main" val="1937263476"/>
                    </a:ext>
                  </a:extLst>
                </a:gridCol>
                <a:gridCol w="1248686">
                  <a:extLst>
                    <a:ext uri="{9D8B030D-6E8A-4147-A177-3AD203B41FA5}">
                      <a16:colId xmlns:a16="http://schemas.microsoft.com/office/drawing/2014/main" val="1585936036"/>
                    </a:ext>
                  </a:extLst>
                </a:gridCol>
                <a:gridCol w="1316182">
                  <a:extLst>
                    <a:ext uri="{9D8B030D-6E8A-4147-A177-3AD203B41FA5}">
                      <a16:colId xmlns:a16="http://schemas.microsoft.com/office/drawing/2014/main" val="63854357"/>
                    </a:ext>
                  </a:extLst>
                </a:gridCol>
                <a:gridCol w="734291">
                  <a:extLst>
                    <a:ext uri="{9D8B030D-6E8A-4147-A177-3AD203B41FA5}">
                      <a16:colId xmlns:a16="http://schemas.microsoft.com/office/drawing/2014/main" val="1903201798"/>
                    </a:ext>
                  </a:extLst>
                </a:gridCol>
                <a:gridCol w="1594717">
                  <a:extLst>
                    <a:ext uri="{9D8B030D-6E8A-4147-A177-3AD203B41FA5}">
                      <a16:colId xmlns:a16="http://schemas.microsoft.com/office/drawing/2014/main" val="834688618"/>
                    </a:ext>
                  </a:extLst>
                </a:gridCol>
              </a:tblGrid>
              <a:tr h="964046">
                <a:tc>
                  <a:txBody>
                    <a:bodyPr/>
                    <a:lstStyle/>
                    <a:p>
                      <a:pPr algn="ctr"/>
                      <a:r>
                        <a:rPr lang="en-GB" sz="4800" b="1" kern="1200" dirty="0" smtClean="0">
                          <a:solidFill>
                            <a:schemeClr val="tx1"/>
                          </a:solidFill>
                          <a:latin typeface="Segoe UI Black" charset="0"/>
                          <a:ea typeface="Segoe UI Black" charset="0"/>
                          <a:cs typeface="Segoe UI Black" charset="0"/>
                        </a:rPr>
                        <a:t>1</a:t>
                      </a:r>
                      <a:endParaRPr lang="en-GB" sz="4800" b="1" kern="1200" dirty="0">
                        <a:solidFill>
                          <a:schemeClr val="tx1"/>
                        </a:solidFill>
                        <a:latin typeface="Segoe UI Black" charset="0"/>
                        <a:ea typeface="Segoe UI Black" charset="0"/>
                        <a:cs typeface="Segoe UI Black"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7200" b="1" kern="1200" dirty="0" smtClean="0">
                          <a:solidFill>
                            <a:schemeClr val="tx1"/>
                          </a:solidFill>
                          <a:latin typeface="Segoe UI Black" charset="0"/>
                          <a:ea typeface="Segoe UI Black" charset="0"/>
                          <a:cs typeface="Segoe UI Black" charset="0"/>
                        </a:rPr>
                        <a:t>of</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ctr"/>
                      <a:r>
                        <a:rPr lang="en-GB" sz="7200" b="1" kern="1200" dirty="0" smtClean="0">
                          <a:solidFill>
                            <a:schemeClr val="tx1"/>
                          </a:solidFill>
                          <a:latin typeface="Segoe UI Black" charset="0"/>
                          <a:ea typeface="Segoe UI Black" charset="0"/>
                          <a:cs typeface="Segoe UI Black" charset="0"/>
                        </a:rPr>
                        <a:t>12</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r>
                        <a:rPr lang="en-GB" sz="7200" b="1" kern="1200" dirty="0" smtClean="0">
                          <a:solidFill>
                            <a:schemeClr val="tx1"/>
                          </a:solidFill>
                          <a:latin typeface="Segoe UI Black" charset="0"/>
                          <a:ea typeface="Segoe UI Black" charset="0"/>
                          <a:cs typeface="Segoe UI Black" charset="0"/>
                        </a:rPr>
                        <a:t>=</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1088627"/>
                  </a:ext>
                </a:extLst>
              </a:tr>
              <a:tr h="964046">
                <a:tc>
                  <a:txBody>
                    <a:bodyPr/>
                    <a:lstStyle/>
                    <a:p>
                      <a:pPr algn="ctr"/>
                      <a:r>
                        <a:rPr lang="en-GB" sz="4800" b="1" kern="1200" dirty="0" smtClean="0">
                          <a:solidFill>
                            <a:schemeClr val="tx1"/>
                          </a:solidFill>
                          <a:latin typeface="Segoe UI Black" charset="0"/>
                          <a:ea typeface="Segoe UI Black" charset="0"/>
                          <a:cs typeface="Segoe UI Black" charset="0"/>
                        </a:rPr>
                        <a:t>3</a:t>
                      </a: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1029611"/>
                  </a:ext>
                </a:extLst>
              </a:tr>
            </a:tbl>
          </a:graphicData>
        </a:graphic>
      </p:graphicFrame>
      <p:sp>
        <p:nvSpPr>
          <p:cNvPr id="5" name="Rectangle 4"/>
          <p:cNvSpPr/>
          <p:nvPr/>
        </p:nvSpPr>
        <p:spPr>
          <a:xfrm>
            <a:off x="6026595" y="1288837"/>
            <a:ext cx="756938" cy="1200329"/>
          </a:xfrm>
          <a:prstGeom prst="rect">
            <a:avLst/>
          </a:prstGeom>
        </p:spPr>
        <p:txBody>
          <a:bodyPr wrap="none">
            <a:spAutoFit/>
          </a:bodyPr>
          <a:lstStyle/>
          <a:p>
            <a:pPr algn="ctr"/>
            <a:r>
              <a:rPr lang="en-GB" sz="7200" b="1" dirty="0">
                <a:latin typeface="Segoe UI Black" charset="0"/>
                <a:ea typeface="Segoe UI Black" charset="0"/>
                <a:cs typeface="Segoe UI Black" charset="0"/>
              </a:rPr>
              <a:t>4</a:t>
            </a:r>
          </a:p>
        </p:txBody>
      </p:sp>
      <p:sp>
        <p:nvSpPr>
          <p:cNvPr id="29" name="Oval 28"/>
          <p:cNvSpPr/>
          <p:nvPr/>
        </p:nvSpPr>
        <p:spPr>
          <a:xfrm>
            <a:off x="3643731" y="2589216"/>
            <a:ext cx="731538" cy="256857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3815851" y="2779145"/>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4378351" y="2779145"/>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940851" y="2779145"/>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815851" y="3329729"/>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4378351" y="3329729"/>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4940851" y="3329729"/>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3815851" y="3880313"/>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4378351" y="3880313"/>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4940851" y="3880313"/>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3815851" y="4430897"/>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4378351" y="4430897"/>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4940851" y="4430897"/>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6090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xEl>
                                              <p:pRg st="0" end="0"/>
                                            </p:txEl>
                                          </p:spTgt>
                                        </p:tgtEl>
                                        <p:attrNameLst>
                                          <p:attrName>style.visibility</p:attrName>
                                        </p:attrNameLst>
                                      </p:cBhvr>
                                      <p:to>
                                        <p:strVal val="visible"/>
                                      </p:to>
                                    </p:set>
                                    <p:animEffect transition="in" filter="fade">
                                      <p:cBhvr>
                                        <p:cTn id="5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4" grpId="0" animBg="1"/>
      <p:bldP spid="15" grpId="0" animBg="1"/>
      <p:bldP spid="16" grpId="0" animBg="1"/>
      <p:bldP spid="18" grpId="0" animBg="1"/>
      <p:bldP spid="19" grpId="0" animBg="1"/>
      <p:bldP spid="20" grpId="0" animBg="1"/>
      <p:bldP spid="23" grpId="0" animBg="1"/>
      <p:bldP spid="26" grpId="0" animBg="1"/>
      <p:bldP spid="27" grpId="0" animBg="1"/>
      <p:bldP spid="24" grpId="0" animBg="1"/>
      <p:bldP spid="25"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1765" y="0"/>
            <a:ext cx="9144000" cy="923330"/>
          </a:xfrm>
          <a:prstGeom prst="rect">
            <a:avLst/>
          </a:prstGeom>
          <a:noFill/>
        </p:spPr>
        <p:txBody>
          <a:bodyPr wrap="square" rtlCol="0" anchor="ctr">
            <a:spAutoFit/>
          </a:bodyPr>
          <a:lstStyle/>
          <a:p>
            <a:pPr algn="ctr"/>
            <a:r>
              <a:rPr lang="en-US" sz="5400" b="1" dirty="0">
                <a:latin typeface="Segoe UI Black" charset="0"/>
                <a:ea typeface="Segoe UI Black" charset="0"/>
                <a:cs typeface="Segoe UI Black" charset="0"/>
              </a:rPr>
              <a:t>Arrays</a:t>
            </a:r>
            <a:endParaRPr lang="en-US" sz="4800" b="1" dirty="0" smtClean="0">
              <a:latin typeface="Segoe UI Black" charset="0"/>
              <a:ea typeface="Segoe UI Black" charset="0"/>
              <a:cs typeface="Segoe UI Black" charset="0"/>
            </a:endParaRPr>
          </a:p>
        </p:txBody>
      </p:sp>
      <p:sp>
        <p:nvSpPr>
          <p:cNvPr id="22" name="TextBox 21"/>
          <p:cNvSpPr txBox="1"/>
          <p:nvPr/>
        </p:nvSpPr>
        <p:spPr>
          <a:xfrm>
            <a:off x="0" y="5288340"/>
            <a:ext cx="9144000" cy="1569660"/>
          </a:xfrm>
          <a:prstGeom prst="rect">
            <a:avLst/>
          </a:prstGeom>
          <a:noFill/>
        </p:spPr>
        <p:txBody>
          <a:bodyPr wrap="square" rtlCol="0" anchor="ctr">
            <a:spAutoFit/>
          </a:bodyPr>
          <a:lstStyle/>
          <a:p>
            <a:pPr algn="ctr"/>
            <a:r>
              <a:rPr lang="en-US" sz="2400" b="1" dirty="0" smtClean="0">
                <a:latin typeface="Segoe UI Black" charset="0"/>
                <a:ea typeface="Segoe UI Black" charset="0"/>
                <a:cs typeface="Segoe UI Black" charset="0"/>
              </a:rPr>
              <a:t>The whole number, 12, tells us how many dots we need in total.  The bottom number, or denominator, tells us how many dots need to be in each row.  The top number, or numerator, tells us how many columns to count.</a:t>
            </a:r>
            <a:endParaRPr lang="en-US" sz="2400" b="1" dirty="0">
              <a:latin typeface="Segoe UI Black" charset="0"/>
              <a:ea typeface="Segoe UI Black" charset="0"/>
              <a:cs typeface="Segoe UI Black" charset="0"/>
            </a:endParaRPr>
          </a:p>
        </p:txBody>
      </p:sp>
      <p:graphicFrame>
        <p:nvGraphicFramePr>
          <p:cNvPr id="40" name="Table 39"/>
          <p:cNvGraphicFramePr>
            <a:graphicFrameLocks noGrp="1"/>
          </p:cNvGraphicFramePr>
          <p:nvPr>
            <p:extLst>
              <p:ext uri="{D42A27DB-BD31-4B8C-83A1-F6EECF244321}">
                <p14:modId xmlns:p14="http://schemas.microsoft.com/office/powerpoint/2010/main" val="3349290065"/>
              </p:ext>
            </p:extLst>
          </p:nvPr>
        </p:nvGraphicFramePr>
        <p:xfrm>
          <a:off x="1717239" y="923603"/>
          <a:ext cx="5709522" cy="1928092"/>
        </p:xfrm>
        <a:graphic>
          <a:graphicData uri="http://schemas.openxmlformats.org/drawingml/2006/table">
            <a:tbl>
              <a:tblPr firstRow="1" bandRow="1">
                <a:tableStyleId>{5C22544A-7EE6-4342-B048-85BDC9FD1C3A}</a:tableStyleId>
              </a:tblPr>
              <a:tblGrid>
                <a:gridCol w="815646">
                  <a:extLst>
                    <a:ext uri="{9D8B030D-6E8A-4147-A177-3AD203B41FA5}">
                      <a16:colId xmlns:a16="http://schemas.microsoft.com/office/drawing/2014/main" val="1937263476"/>
                    </a:ext>
                  </a:extLst>
                </a:gridCol>
                <a:gridCol w="1248686">
                  <a:extLst>
                    <a:ext uri="{9D8B030D-6E8A-4147-A177-3AD203B41FA5}">
                      <a16:colId xmlns:a16="http://schemas.microsoft.com/office/drawing/2014/main" val="1585936036"/>
                    </a:ext>
                  </a:extLst>
                </a:gridCol>
                <a:gridCol w="1316182">
                  <a:extLst>
                    <a:ext uri="{9D8B030D-6E8A-4147-A177-3AD203B41FA5}">
                      <a16:colId xmlns:a16="http://schemas.microsoft.com/office/drawing/2014/main" val="63854357"/>
                    </a:ext>
                  </a:extLst>
                </a:gridCol>
                <a:gridCol w="734291">
                  <a:extLst>
                    <a:ext uri="{9D8B030D-6E8A-4147-A177-3AD203B41FA5}">
                      <a16:colId xmlns:a16="http://schemas.microsoft.com/office/drawing/2014/main" val="1903201798"/>
                    </a:ext>
                  </a:extLst>
                </a:gridCol>
                <a:gridCol w="1594717">
                  <a:extLst>
                    <a:ext uri="{9D8B030D-6E8A-4147-A177-3AD203B41FA5}">
                      <a16:colId xmlns:a16="http://schemas.microsoft.com/office/drawing/2014/main" val="834688618"/>
                    </a:ext>
                  </a:extLst>
                </a:gridCol>
              </a:tblGrid>
              <a:tr h="964046">
                <a:tc>
                  <a:txBody>
                    <a:bodyPr/>
                    <a:lstStyle/>
                    <a:p>
                      <a:pPr algn="ctr"/>
                      <a:r>
                        <a:rPr lang="en-GB" sz="4800" b="1" kern="1200" dirty="0" smtClean="0">
                          <a:solidFill>
                            <a:schemeClr val="tx1"/>
                          </a:solidFill>
                          <a:latin typeface="Segoe UI Black" charset="0"/>
                          <a:ea typeface="Segoe UI Black" charset="0"/>
                          <a:cs typeface="Segoe UI Black" charset="0"/>
                        </a:rPr>
                        <a:t>2</a:t>
                      </a:r>
                      <a:endParaRPr lang="en-GB" sz="4800" b="1" kern="1200" dirty="0">
                        <a:solidFill>
                          <a:schemeClr val="tx1"/>
                        </a:solidFill>
                        <a:latin typeface="Segoe UI Black" charset="0"/>
                        <a:ea typeface="Segoe UI Black" charset="0"/>
                        <a:cs typeface="Segoe UI Black"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7200" b="1" kern="1200" dirty="0" smtClean="0">
                          <a:solidFill>
                            <a:schemeClr val="tx1"/>
                          </a:solidFill>
                          <a:latin typeface="Segoe UI Black" charset="0"/>
                          <a:ea typeface="Segoe UI Black" charset="0"/>
                          <a:cs typeface="Segoe UI Black" charset="0"/>
                        </a:rPr>
                        <a:t>of</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ctr"/>
                      <a:r>
                        <a:rPr lang="en-GB" sz="7200" b="1" kern="1200" dirty="0" smtClean="0">
                          <a:solidFill>
                            <a:schemeClr val="tx1"/>
                          </a:solidFill>
                          <a:latin typeface="Segoe UI Black" charset="0"/>
                          <a:ea typeface="Segoe UI Black" charset="0"/>
                          <a:cs typeface="Segoe UI Black" charset="0"/>
                        </a:rPr>
                        <a:t>12</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r>
                        <a:rPr lang="en-GB" sz="7200" b="1" kern="1200" dirty="0" smtClean="0">
                          <a:solidFill>
                            <a:schemeClr val="tx1"/>
                          </a:solidFill>
                          <a:latin typeface="Segoe UI Black" charset="0"/>
                          <a:ea typeface="Segoe UI Black" charset="0"/>
                          <a:cs typeface="Segoe UI Black" charset="0"/>
                        </a:rPr>
                        <a:t>=</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1088627"/>
                  </a:ext>
                </a:extLst>
              </a:tr>
              <a:tr h="964046">
                <a:tc>
                  <a:txBody>
                    <a:bodyPr/>
                    <a:lstStyle/>
                    <a:p>
                      <a:pPr algn="ctr"/>
                      <a:r>
                        <a:rPr lang="en-GB" sz="4800" b="1" kern="1200" dirty="0" smtClean="0">
                          <a:solidFill>
                            <a:schemeClr val="tx1"/>
                          </a:solidFill>
                          <a:latin typeface="Segoe UI Black" charset="0"/>
                          <a:ea typeface="Segoe UI Black" charset="0"/>
                          <a:cs typeface="Segoe UI Black" charset="0"/>
                        </a:rPr>
                        <a:t>3</a:t>
                      </a: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1029611"/>
                  </a:ext>
                </a:extLst>
              </a:tr>
            </a:tbl>
          </a:graphicData>
        </a:graphic>
      </p:graphicFrame>
      <p:sp>
        <p:nvSpPr>
          <p:cNvPr id="5" name="Rectangle 4"/>
          <p:cNvSpPr/>
          <p:nvPr/>
        </p:nvSpPr>
        <p:spPr>
          <a:xfrm>
            <a:off x="6036213" y="1288837"/>
            <a:ext cx="737702" cy="1200329"/>
          </a:xfrm>
          <a:prstGeom prst="rect">
            <a:avLst/>
          </a:prstGeom>
        </p:spPr>
        <p:txBody>
          <a:bodyPr wrap="none">
            <a:spAutoFit/>
          </a:bodyPr>
          <a:lstStyle/>
          <a:p>
            <a:pPr algn="ctr"/>
            <a:r>
              <a:rPr lang="en-GB" sz="7200" b="1" dirty="0">
                <a:latin typeface="Segoe UI Black" charset="0"/>
                <a:ea typeface="Segoe UI Black" charset="0"/>
                <a:cs typeface="Segoe UI Black" charset="0"/>
              </a:rPr>
              <a:t>8</a:t>
            </a:r>
          </a:p>
        </p:txBody>
      </p:sp>
      <p:sp>
        <p:nvSpPr>
          <p:cNvPr id="29" name="Oval 28"/>
          <p:cNvSpPr/>
          <p:nvPr/>
        </p:nvSpPr>
        <p:spPr>
          <a:xfrm>
            <a:off x="3631628" y="2400304"/>
            <a:ext cx="1309223" cy="29718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3815851" y="2807720"/>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4378351" y="2807720"/>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940851" y="2807720"/>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815851" y="3358304"/>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4378351" y="3358304"/>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4940851" y="3358304"/>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3815851" y="3908888"/>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4378351" y="3908888"/>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4940851" y="3908888"/>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3815851" y="4459472"/>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4378351" y="4459472"/>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4940851" y="4459472"/>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285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xEl>
                                              <p:pRg st="0" end="0"/>
                                            </p:txEl>
                                          </p:spTgt>
                                        </p:tgtEl>
                                        <p:attrNameLst>
                                          <p:attrName>style.visibility</p:attrName>
                                        </p:attrNameLst>
                                      </p:cBhvr>
                                      <p:to>
                                        <p:strVal val="visible"/>
                                      </p:to>
                                    </p:set>
                                    <p:animEffect transition="in" filter="fade">
                                      <p:cBhvr>
                                        <p:cTn id="5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4" grpId="0" animBg="1"/>
      <p:bldP spid="15" grpId="0" animBg="1"/>
      <p:bldP spid="16" grpId="0" animBg="1"/>
      <p:bldP spid="18" grpId="0" animBg="1"/>
      <p:bldP spid="19" grpId="0" animBg="1"/>
      <p:bldP spid="20" grpId="0" animBg="1"/>
      <p:bldP spid="23" grpId="0" animBg="1"/>
      <p:bldP spid="26" grpId="0" animBg="1"/>
      <p:bldP spid="27" grpId="0" animBg="1"/>
      <p:bldP spid="24" grpId="0" animBg="1"/>
      <p:bldP spid="25"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0" y="0"/>
            <a:ext cx="9144000" cy="923330"/>
          </a:xfrm>
          <a:prstGeom prst="rect">
            <a:avLst/>
          </a:prstGeom>
          <a:noFill/>
        </p:spPr>
        <p:txBody>
          <a:bodyPr wrap="square" rtlCol="0" anchor="ctr">
            <a:spAutoFit/>
          </a:bodyPr>
          <a:lstStyle/>
          <a:p>
            <a:pPr algn="ctr"/>
            <a:r>
              <a:rPr lang="en-US" sz="5400" b="1" dirty="0" smtClean="0">
                <a:latin typeface="Segoe UI Black" charset="0"/>
                <a:ea typeface="Segoe UI Black" charset="0"/>
                <a:cs typeface="Segoe UI Black" charset="0"/>
              </a:rPr>
              <a:t>Fractions in Year 2</a:t>
            </a:r>
            <a:endParaRPr lang="en-US" sz="4800" b="1" dirty="0" smtClean="0">
              <a:latin typeface="Segoe UI Black" charset="0"/>
              <a:ea typeface="Segoe UI Black" charset="0"/>
              <a:cs typeface="Segoe UI Black" charset="0"/>
            </a:endParaRPr>
          </a:p>
        </p:txBody>
      </p:sp>
      <p:sp>
        <p:nvSpPr>
          <p:cNvPr id="6" name="TextBox 5"/>
          <p:cNvSpPr txBox="1"/>
          <p:nvPr/>
        </p:nvSpPr>
        <p:spPr>
          <a:xfrm>
            <a:off x="0" y="1053585"/>
            <a:ext cx="9144000" cy="584775"/>
          </a:xfrm>
          <a:prstGeom prst="rect">
            <a:avLst/>
          </a:prstGeom>
          <a:noFill/>
        </p:spPr>
        <p:txBody>
          <a:bodyPr wrap="square" rtlCol="0" anchor="ctr">
            <a:spAutoFit/>
          </a:bodyPr>
          <a:lstStyle/>
          <a:p>
            <a:pPr algn="ctr"/>
            <a:r>
              <a:rPr lang="en-US" sz="3200" b="1" dirty="0" smtClean="0">
                <a:latin typeface="Segoe UI Black" charset="0"/>
                <a:ea typeface="Segoe UI Black" charset="0"/>
                <a:cs typeface="Segoe UI Black" charset="0"/>
              </a:rPr>
              <a:t>Year 2 learn the following fractions.</a:t>
            </a:r>
            <a:endParaRPr lang="en-US" sz="2800" b="1" dirty="0" smtClean="0">
              <a:latin typeface="Segoe UI Black" charset="0"/>
              <a:ea typeface="Segoe UI Black" charset="0"/>
              <a:cs typeface="Segoe UI Black"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60740508"/>
              </p:ext>
            </p:extLst>
          </p:nvPr>
        </p:nvGraphicFramePr>
        <p:xfrm>
          <a:off x="346361" y="2018003"/>
          <a:ext cx="8451278" cy="2892138"/>
        </p:xfrm>
        <a:graphic>
          <a:graphicData uri="http://schemas.openxmlformats.org/drawingml/2006/table">
            <a:tbl>
              <a:tblPr firstRow="1" bandRow="1">
                <a:tableStyleId>{5C22544A-7EE6-4342-B048-85BDC9FD1C3A}</a:tableStyleId>
              </a:tblPr>
              <a:tblGrid>
                <a:gridCol w="768298">
                  <a:extLst>
                    <a:ext uri="{9D8B030D-6E8A-4147-A177-3AD203B41FA5}">
                      <a16:colId xmlns:a16="http://schemas.microsoft.com/office/drawing/2014/main" val="1937263476"/>
                    </a:ext>
                  </a:extLst>
                </a:gridCol>
                <a:gridCol w="768298">
                  <a:extLst>
                    <a:ext uri="{9D8B030D-6E8A-4147-A177-3AD203B41FA5}">
                      <a16:colId xmlns:a16="http://schemas.microsoft.com/office/drawing/2014/main" val="1585936036"/>
                    </a:ext>
                  </a:extLst>
                </a:gridCol>
                <a:gridCol w="768298">
                  <a:extLst>
                    <a:ext uri="{9D8B030D-6E8A-4147-A177-3AD203B41FA5}">
                      <a16:colId xmlns:a16="http://schemas.microsoft.com/office/drawing/2014/main" val="63854357"/>
                    </a:ext>
                  </a:extLst>
                </a:gridCol>
                <a:gridCol w="768298">
                  <a:extLst>
                    <a:ext uri="{9D8B030D-6E8A-4147-A177-3AD203B41FA5}">
                      <a16:colId xmlns:a16="http://schemas.microsoft.com/office/drawing/2014/main" val="1739378176"/>
                    </a:ext>
                  </a:extLst>
                </a:gridCol>
                <a:gridCol w="768298">
                  <a:extLst>
                    <a:ext uri="{9D8B030D-6E8A-4147-A177-3AD203B41FA5}">
                      <a16:colId xmlns:a16="http://schemas.microsoft.com/office/drawing/2014/main" val="1903201798"/>
                    </a:ext>
                  </a:extLst>
                </a:gridCol>
                <a:gridCol w="768298">
                  <a:extLst>
                    <a:ext uri="{9D8B030D-6E8A-4147-A177-3AD203B41FA5}">
                      <a16:colId xmlns:a16="http://schemas.microsoft.com/office/drawing/2014/main" val="834688618"/>
                    </a:ext>
                  </a:extLst>
                </a:gridCol>
                <a:gridCol w="768298">
                  <a:extLst>
                    <a:ext uri="{9D8B030D-6E8A-4147-A177-3AD203B41FA5}">
                      <a16:colId xmlns:a16="http://schemas.microsoft.com/office/drawing/2014/main" val="3117180676"/>
                    </a:ext>
                  </a:extLst>
                </a:gridCol>
                <a:gridCol w="768298">
                  <a:extLst>
                    <a:ext uri="{9D8B030D-6E8A-4147-A177-3AD203B41FA5}">
                      <a16:colId xmlns:a16="http://schemas.microsoft.com/office/drawing/2014/main" val="821405954"/>
                    </a:ext>
                  </a:extLst>
                </a:gridCol>
                <a:gridCol w="768298">
                  <a:extLst>
                    <a:ext uri="{9D8B030D-6E8A-4147-A177-3AD203B41FA5}">
                      <a16:colId xmlns:a16="http://schemas.microsoft.com/office/drawing/2014/main" val="1640799032"/>
                    </a:ext>
                  </a:extLst>
                </a:gridCol>
                <a:gridCol w="768298">
                  <a:extLst>
                    <a:ext uri="{9D8B030D-6E8A-4147-A177-3AD203B41FA5}">
                      <a16:colId xmlns:a16="http://schemas.microsoft.com/office/drawing/2014/main" val="373071765"/>
                    </a:ext>
                  </a:extLst>
                </a:gridCol>
                <a:gridCol w="768298">
                  <a:extLst>
                    <a:ext uri="{9D8B030D-6E8A-4147-A177-3AD203B41FA5}">
                      <a16:colId xmlns:a16="http://schemas.microsoft.com/office/drawing/2014/main" val="3125619780"/>
                    </a:ext>
                  </a:extLst>
                </a:gridCol>
              </a:tblGrid>
              <a:tr h="964046">
                <a:tc>
                  <a:txBody>
                    <a:bodyPr/>
                    <a:lstStyle/>
                    <a:p>
                      <a:pPr algn="ctr"/>
                      <a:r>
                        <a:rPr lang="en-GB" sz="4800" b="1" kern="1200" dirty="0" smtClean="0">
                          <a:solidFill>
                            <a:schemeClr val="tx1"/>
                          </a:solidFill>
                          <a:latin typeface="Segoe UI Black" charset="0"/>
                          <a:ea typeface="Segoe UI Black" charset="0"/>
                          <a:cs typeface="Segoe UI Black" charset="0"/>
                        </a:rPr>
                        <a:t>1</a:t>
                      </a:r>
                      <a:endParaRPr lang="en-GB" sz="4800" b="1" kern="1200" dirty="0">
                        <a:solidFill>
                          <a:schemeClr val="tx1"/>
                        </a:solidFill>
                        <a:latin typeface="Segoe UI Black" charset="0"/>
                        <a:ea typeface="Segoe UI Black" charset="0"/>
                        <a:cs typeface="Segoe UI Black"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800" b="1" kern="1200" dirty="0">
                        <a:solidFill>
                          <a:schemeClr val="tx1"/>
                        </a:solidFill>
                        <a:latin typeface="Segoe UI Black" charset="0"/>
                        <a:ea typeface="Segoe UI Black" charset="0"/>
                        <a:cs typeface="Segoe UI Black" charset="0"/>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4800" b="1" kern="1200" dirty="0" smtClean="0">
                          <a:solidFill>
                            <a:schemeClr val="tx1"/>
                          </a:solidFill>
                          <a:latin typeface="Segoe UI Black" charset="0"/>
                          <a:ea typeface="Segoe UI Black" charset="0"/>
                          <a:cs typeface="Segoe UI Black" charset="0"/>
                        </a:rPr>
                        <a:t>1</a:t>
                      </a:r>
                      <a:endParaRPr lang="en-GB" sz="4800" b="1" kern="1200" dirty="0">
                        <a:solidFill>
                          <a:schemeClr val="tx1"/>
                        </a:solidFill>
                        <a:latin typeface="Segoe UI Black" charset="0"/>
                        <a:ea typeface="Segoe UI Black" charset="0"/>
                        <a:cs typeface="Segoe UI Black"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800" b="1" kern="1200" dirty="0">
                        <a:solidFill>
                          <a:schemeClr val="tx1"/>
                        </a:solidFill>
                        <a:latin typeface="Segoe UI Black" charset="0"/>
                        <a:ea typeface="Segoe UI Black" charset="0"/>
                        <a:cs typeface="Segoe UI Black" charset="0"/>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4800" b="1" kern="1200" dirty="0" smtClean="0">
                          <a:solidFill>
                            <a:schemeClr val="tx1"/>
                          </a:solidFill>
                          <a:latin typeface="Segoe UI Black" charset="0"/>
                          <a:ea typeface="Segoe UI Black" charset="0"/>
                          <a:cs typeface="Segoe UI Black" charset="0"/>
                        </a:rPr>
                        <a:t>2</a:t>
                      </a:r>
                      <a:endParaRPr lang="en-GB" sz="4800" b="1" kern="1200" dirty="0">
                        <a:solidFill>
                          <a:schemeClr val="tx1"/>
                        </a:solidFill>
                        <a:latin typeface="Segoe UI Black" charset="0"/>
                        <a:ea typeface="Segoe UI Black" charset="0"/>
                        <a:cs typeface="Segoe UI Black"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800" b="1" kern="1200" dirty="0">
                        <a:solidFill>
                          <a:schemeClr val="tx1"/>
                        </a:solidFill>
                        <a:latin typeface="Segoe UI Black" charset="0"/>
                        <a:ea typeface="Segoe UI Black" charset="0"/>
                        <a:cs typeface="Segoe UI Black" charset="0"/>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4800" b="1" kern="1200" dirty="0" smtClean="0">
                          <a:solidFill>
                            <a:schemeClr val="tx1"/>
                          </a:solidFill>
                          <a:latin typeface="Segoe UI Black" charset="0"/>
                          <a:ea typeface="Segoe UI Black" charset="0"/>
                          <a:cs typeface="Segoe UI Black" charset="0"/>
                        </a:rPr>
                        <a:t>1</a:t>
                      </a:r>
                      <a:endParaRPr lang="en-GB" sz="4800" b="1" kern="1200" dirty="0">
                        <a:solidFill>
                          <a:schemeClr val="tx1"/>
                        </a:solidFill>
                        <a:latin typeface="Segoe UI Black" charset="0"/>
                        <a:ea typeface="Segoe UI Black" charset="0"/>
                        <a:cs typeface="Segoe UI Black"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800" b="1" kern="1200" dirty="0">
                        <a:solidFill>
                          <a:schemeClr val="tx1"/>
                        </a:solidFill>
                        <a:latin typeface="Segoe UI Black" charset="0"/>
                        <a:ea typeface="Segoe UI Black" charset="0"/>
                        <a:cs typeface="Segoe UI Black" charset="0"/>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4800" b="1" kern="1200" dirty="0" smtClean="0">
                          <a:solidFill>
                            <a:schemeClr val="tx1"/>
                          </a:solidFill>
                          <a:latin typeface="Segoe UI Black" charset="0"/>
                          <a:ea typeface="Segoe UI Black" charset="0"/>
                          <a:cs typeface="Segoe UI Black" charset="0"/>
                        </a:rPr>
                        <a:t>2</a:t>
                      </a:r>
                      <a:endParaRPr lang="en-GB" sz="4800" b="1" kern="1200" dirty="0">
                        <a:solidFill>
                          <a:schemeClr val="tx1"/>
                        </a:solidFill>
                        <a:latin typeface="Segoe UI Black" charset="0"/>
                        <a:ea typeface="Segoe UI Black" charset="0"/>
                        <a:cs typeface="Segoe UI Black"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800" b="1" kern="1200" dirty="0">
                        <a:solidFill>
                          <a:schemeClr val="tx1"/>
                        </a:solidFill>
                        <a:latin typeface="Segoe UI Black" charset="0"/>
                        <a:ea typeface="Segoe UI Black" charset="0"/>
                        <a:cs typeface="Segoe UI Black" charset="0"/>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4800" b="1" kern="1200" dirty="0" smtClean="0">
                          <a:solidFill>
                            <a:schemeClr val="tx1"/>
                          </a:solidFill>
                          <a:latin typeface="Segoe UI Black" charset="0"/>
                          <a:ea typeface="Segoe UI Black" charset="0"/>
                          <a:cs typeface="Segoe UI Black" charset="0"/>
                        </a:rPr>
                        <a:t>3</a:t>
                      </a:r>
                      <a:endParaRPr lang="en-GB" sz="4800" b="1" kern="1200" dirty="0">
                        <a:solidFill>
                          <a:schemeClr val="tx1"/>
                        </a:solidFill>
                        <a:latin typeface="Segoe UI Black" charset="0"/>
                        <a:ea typeface="Segoe UI Black" charset="0"/>
                        <a:cs typeface="Segoe UI Black"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1088627"/>
                  </a:ext>
                </a:extLst>
              </a:tr>
              <a:tr h="964046">
                <a:tc>
                  <a:txBody>
                    <a:bodyPr/>
                    <a:lstStyle/>
                    <a:p>
                      <a:pPr algn="ctr"/>
                      <a:r>
                        <a:rPr lang="en-GB" sz="4800" b="1" kern="1200" dirty="0" smtClean="0">
                          <a:solidFill>
                            <a:schemeClr val="tx1"/>
                          </a:solidFill>
                          <a:latin typeface="Segoe UI Black" charset="0"/>
                          <a:ea typeface="Segoe UI Black" charset="0"/>
                          <a:cs typeface="Segoe UI Black" charset="0"/>
                        </a:rPr>
                        <a:t>2</a:t>
                      </a: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4800" b="1" kern="1200" dirty="0" smtClean="0">
                          <a:solidFill>
                            <a:schemeClr val="tx1"/>
                          </a:solidFill>
                          <a:latin typeface="Segoe UI Black" charset="0"/>
                          <a:ea typeface="Segoe UI Black" charset="0"/>
                          <a:cs typeface="Segoe UI Black" charset="0"/>
                        </a:rPr>
                        <a:t>3</a:t>
                      </a: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4800" b="1" kern="1200" dirty="0" smtClean="0">
                          <a:solidFill>
                            <a:schemeClr val="tx1"/>
                          </a:solidFill>
                          <a:latin typeface="Segoe UI Black" charset="0"/>
                          <a:ea typeface="Segoe UI Black" charset="0"/>
                          <a:cs typeface="Segoe UI Black" charset="0"/>
                        </a:rPr>
                        <a:t>3</a:t>
                      </a: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4800" b="1" kern="1200" dirty="0" smtClean="0">
                          <a:solidFill>
                            <a:schemeClr val="tx1"/>
                          </a:solidFill>
                          <a:latin typeface="Segoe UI Black" charset="0"/>
                          <a:ea typeface="Segoe UI Black" charset="0"/>
                          <a:cs typeface="Segoe UI Black" charset="0"/>
                        </a:rPr>
                        <a:t>4</a:t>
                      </a: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4800" b="1" kern="1200" dirty="0" smtClean="0">
                          <a:solidFill>
                            <a:schemeClr val="tx1"/>
                          </a:solidFill>
                          <a:latin typeface="Segoe UI Black" charset="0"/>
                          <a:ea typeface="Segoe UI Black" charset="0"/>
                          <a:cs typeface="Segoe UI Black" charset="0"/>
                        </a:rPr>
                        <a:t>4</a:t>
                      </a: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4800" b="1" kern="1200" dirty="0" smtClean="0">
                          <a:solidFill>
                            <a:schemeClr val="tx1"/>
                          </a:solidFill>
                          <a:latin typeface="Segoe UI Black" charset="0"/>
                          <a:ea typeface="Segoe UI Black" charset="0"/>
                          <a:cs typeface="Segoe UI Black" charset="0"/>
                        </a:rPr>
                        <a:t>4</a:t>
                      </a: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1029611"/>
                  </a:ext>
                </a:extLst>
              </a:tr>
              <a:tr h="964046">
                <a:tc>
                  <a:txBody>
                    <a:bodyPr/>
                    <a:lstStyle/>
                    <a:p>
                      <a:pPr algn="ctr"/>
                      <a:r>
                        <a:rPr lang="en-GB" sz="1050" b="1" kern="1200" baseline="0" dirty="0" smtClean="0">
                          <a:solidFill>
                            <a:schemeClr val="tx1"/>
                          </a:solidFill>
                          <a:latin typeface="Segoe UI Black" charset="0"/>
                          <a:ea typeface="Segoe UI Black" charset="0"/>
                          <a:cs typeface="Segoe UI Black" charset="0"/>
                        </a:rPr>
                        <a:t> a </a:t>
                      </a:r>
                      <a:r>
                        <a:rPr lang="en-GB" sz="1050" b="1" kern="1200" dirty="0" smtClean="0">
                          <a:solidFill>
                            <a:schemeClr val="tx1"/>
                          </a:solidFill>
                          <a:latin typeface="Segoe UI Black" charset="0"/>
                          <a:ea typeface="Segoe UI Black" charset="0"/>
                          <a:cs typeface="Segoe UI Black" charset="0"/>
                        </a:rPr>
                        <a:t>half</a:t>
                      </a:r>
                      <a:endParaRPr lang="en-GB" sz="105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105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50" b="1" kern="1200" dirty="0" smtClean="0">
                          <a:solidFill>
                            <a:schemeClr val="tx1"/>
                          </a:solidFill>
                          <a:latin typeface="Segoe UI Black" charset="0"/>
                          <a:ea typeface="Segoe UI Black" charset="0"/>
                          <a:cs typeface="Segoe UI Black" charset="0"/>
                        </a:rPr>
                        <a:t>one third</a:t>
                      </a:r>
                      <a:endParaRPr lang="en-GB" sz="105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105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50" b="1" kern="1200" dirty="0" smtClean="0">
                          <a:solidFill>
                            <a:schemeClr val="tx1"/>
                          </a:solidFill>
                          <a:latin typeface="Segoe UI Black" charset="0"/>
                          <a:ea typeface="Segoe UI Black" charset="0"/>
                          <a:cs typeface="Segoe UI Black" charset="0"/>
                        </a:rPr>
                        <a:t>two thirds</a:t>
                      </a:r>
                      <a:endParaRPr lang="en-GB" sz="105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105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50" b="1" kern="1200" dirty="0" smtClean="0">
                          <a:solidFill>
                            <a:schemeClr val="tx1"/>
                          </a:solidFill>
                          <a:latin typeface="Segoe UI Black" charset="0"/>
                          <a:ea typeface="Segoe UI Black" charset="0"/>
                          <a:cs typeface="Segoe UI Black" charset="0"/>
                        </a:rPr>
                        <a:t>one quarter</a:t>
                      </a:r>
                      <a:endParaRPr lang="en-GB" sz="105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105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50" b="1" kern="1200" dirty="0" smtClean="0">
                          <a:solidFill>
                            <a:schemeClr val="tx1"/>
                          </a:solidFill>
                          <a:latin typeface="Segoe UI Black" charset="0"/>
                          <a:ea typeface="Segoe UI Black" charset="0"/>
                          <a:cs typeface="Segoe UI Black" charset="0"/>
                        </a:rPr>
                        <a:t>two</a:t>
                      </a:r>
                      <a:r>
                        <a:rPr lang="en-GB" sz="1050" b="1" kern="1200" baseline="0" dirty="0" smtClean="0">
                          <a:solidFill>
                            <a:schemeClr val="tx1"/>
                          </a:solidFill>
                          <a:latin typeface="Segoe UI Black" charset="0"/>
                          <a:ea typeface="Segoe UI Black" charset="0"/>
                          <a:cs typeface="Segoe UI Black" charset="0"/>
                        </a:rPr>
                        <a:t> quarters</a:t>
                      </a:r>
                      <a:endParaRPr lang="en-GB" sz="105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GB" sz="105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50" b="1" kern="1200" dirty="0" smtClean="0">
                          <a:solidFill>
                            <a:schemeClr val="tx1"/>
                          </a:solidFill>
                          <a:latin typeface="Segoe UI Black" charset="0"/>
                          <a:ea typeface="Segoe UI Black" charset="0"/>
                          <a:cs typeface="Segoe UI Black" charset="0"/>
                        </a:rPr>
                        <a:t>three quarters</a:t>
                      </a:r>
                      <a:endParaRPr lang="en-GB" sz="105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59986479"/>
                  </a:ext>
                </a:extLst>
              </a:tr>
            </a:tbl>
          </a:graphicData>
        </a:graphic>
      </p:graphicFrame>
      <p:sp>
        <p:nvSpPr>
          <p:cNvPr id="5" name="Rectangle 4"/>
          <p:cNvSpPr/>
          <p:nvPr/>
        </p:nvSpPr>
        <p:spPr>
          <a:xfrm>
            <a:off x="0" y="4795897"/>
            <a:ext cx="9144000" cy="2062103"/>
          </a:xfrm>
          <a:prstGeom prst="rect">
            <a:avLst/>
          </a:prstGeom>
        </p:spPr>
        <p:txBody>
          <a:bodyPr wrap="square">
            <a:spAutoFit/>
          </a:bodyPr>
          <a:lstStyle/>
          <a:p>
            <a:r>
              <a:rPr lang="en-GB" sz="3200" b="1" dirty="0" smtClean="0">
                <a:latin typeface="Segoe UI Black" charset="0"/>
                <a:ea typeface="Segoe UI Black" charset="0"/>
                <a:cs typeface="Segoe UI Black" charset="0"/>
              </a:rPr>
              <a:t>The children have to recognise</a:t>
            </a:r>
            <a:r>
              <a:rPr lang="en-GB" sz="3200" b="1" dirty="0">
                <a:latin typeface="Segoe UI Black" charset="0"/>
                <a:ea typeface="Segoe UI Black" charset="0"/>
                <a:cs typeface="Segoe UI Black" charset="0"/>
              </a:rPr>
              <a:t>, find, name and write fractions </a:t>
            </a:r>
            <a:r>
              <a:rPr lang="en-GB" sz="3200" b="1" dirty="0" smtClean="0">
                <a:latin typeface="Segoe UI Black" charset="0"/>
                <a:ea typeface="Segoe UI Black" charset="0"/>
                <a:cs typeface="Segoe UI Black" charset="0"/>
              </a:rPr>
              <a:t>1/2, 1/3, 2/3, 1/4, 2/4 and 3/4 of </a:t>
            </a:r>
            <a:r>
              <a:rPr lang="en-GB" sz="3200" b="1" dirty="0">
                <a:latin typeface="Segoe UI Black" charset="0"/>
                <a:ea typeface="Segoe UI Black" charset="0"/>
                <a:cs typeface="Segoe UI Black" charset="0"/>
              </a:rPr>
              <a:t>a length, shape, set of objects or quantity</a:t>
            </a:r>
          </a:p>
        </p:txBody>
      </p:sp>
    </p:spTree>
    <p:extLst>
      <p:ext uri="{BB962C8B-B14F-4D97-AF65-F5344CB8AC3E}">
        <p14:creationId xmlns:p14="http://schemas.microsoft.com/office/powerpoint/2010/main" val="72905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1765" y="0"/>
            <a:ext cx="9144000" cy="923330"/>
          </a:xfrm>
          <a:prstGeom prst="rect">
            <a:avLst/>
          </a:prstGeom>
          <a:noFill/>
        </p:spPr>
        <p:txBody>
          <a:bodyPr wrap="square" rtlCol="0" anchor="ctr">
            <a:spAutoFit/>
          </a:bodyPr>
          <a:lstStyle/>
          <a:p>
            <a:pPr algn="ctr"/>
            <a:r>
              <a:rPr lang="en-US" sz="5400" b="1" dirty="0" smtClean="0">
                <a:latin typeface="Segoe UI Black" charset="0"/>
                <a:ea typeface="Segoe UI Black" charset="0"/>
                <a:cs typeface="Segoe UI Black" charset="0"/>
              </a:rPr>
              <a:t>Grouping physical </a:t>
            </a:r>
            <a:r>
              <a:rPr lang="en-US" sz="5400" b="1" dirty="0">
                <a:latin typeface="Segoe UI Black" charset="0"/>
                <a:ea typeface="Segoe UI Black" charset="0"/>
                <a:cs typeface="Segoe UI Black" charset="0"/>
              </a:rPr>
              <a:t>o</a:t>
            </a:r>
            <a:r>
              <a:rPr lang="en-US" sz="5400" b="1" dirty="0" smtClean="0">
                <a:latin typeface="Segoe UI Black" charset="0"/>
                <a:ea typeface="Segoe UI Black" charset="0"/>
                <a:cs typeface="Segoe UI Black" charset="0"/>
              </a:rPr>
              <a:t>bjects</a:t>
            </a:r>
            <a:endParaRPr lang="en-US" sz="4800" b="1" dirty="0" smtClean="0">
              <a:latin typeface="Segoe UI Black" charset="0"/>
              <a:ea typeface="Segoe UI Black" charset="0"/>
              <a:cs typeface="Segoe UI Black" charset="0"/>
            </a:endParaRPr>
          </a:p>
        </p:txBody>
      </p:sp>
      <p:sp>
        <p:nvSpPr>
          <p:cNvPr id="22" name="TextBox 21"/>
          <p:cNvSpPr txBox="1"/>
          <p:nvPr/>
        </p:nvSpPr>
        <p:spPr>
          <a:xfrm>
            <a:off x="1765" y="5288340"/>
            <a:ext cx="9144000" cy="1569660"/>
          </a:xfrm>
          <a:prstGeom prst="rect">
            <a:avLst/>
          </a:prstGeom>
          <a:noFill/>
        </p:spPr>
        <p:txBody>
          <a:bodyPr wrap="square" rtlCol="0" anchor="ctr">
            <a:spAutoFit/>
          </a:bodyPr>
          <a:lstStyle/>
          <a:p>
            <a:pPr algn="ctr"/>
            <a:r>
              <a:rPr lang="en-US" sz="2400" b="1" dirty="0" smtClean="0">
                <a:latin typeface="Segoe UI Black" charset="0"/>
                <a:ea typeface="Segoe UI Black" charset="0"/>
                <a:cs typeface="Segoe UI Black" charset="0"/>
              </a:rPr>
              <a:t>The bottom number, or denominator, tells us how many groups to share into.  The top number, or numerator, tells us how many groups to count</a:t>
            </a:r>
            <a:r>
              <a:rPr lang="en-US" sz="2400" b="1" dirty="0">
                <a:latin typeface="Segoe UI Black" charset="0"/>
                <a:ea typeface="Segoe UI Black" charset="0"/>
                <a:cs typeface="Segoe UI Black" charset="0"/>
              </a:rPr>
              <a:t>.  To find a half we sort into two groups and count one of the groups. </a:t>
            </a:r>
          </a:p>
        </p:txBody>
      </p:sp>
      <p:pic>
        <p:nvPicPr>
          <p:cNvPr id="28" name="Picture 27"/>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2101325" y="3202015"/>
            <a:ext cx="353684" cy="360000"/>
          </a:xfrm>
          <a:prstGeom prst="rect">
            <a:avLst/>
          </a:prstGeom>
        </p:spPr>
      </p:pic>
      <p:pic>
        <p:nvPicPr>
          <p:cNvPr id="29" name="Picture 28"/>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2631851" y="2926036"/>
            <a:ext cx="353684" cy="360000"/>
          </a:xfrm>
          <a:prstGeom prst="rect">
            <a:avLst/>
          </a:prstGeom>
        </p:spPr>
      </p:pic>
      <p:pic>
        <p:nvPicPr>
          <p:cNvPr id="30" name="Picture 29"/>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5406119" y="3127713"/>
            <a:ext cx="353684" cy="360000"/>
          </a:xfrm>
          <a:prstGeom prst="rect">
            <a:avLst/>
          </a:prstGeom>
        </p:spPr>
      </p:pic>
      <p:pic>
        <p:nvPicPr>
          <p:cNvPr id="31" name="Picture 30"/>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1948187" y="4449075"/>
            <a:ext cx="353684" cy="360000"/>
          </a:xfrm>
          <a:prstGeom prst="rect">
            <a:avLst/>
          </a:prstGeom>
        </p:spPr>
      </p:pic>
      <p:pic>
        <p:nvPicPr>
          <p:cNvPr id="33" name="Picture 32"/>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1924483" y="3888350"/>
            <a:ext cx="353684" cy="360000"/>
          </a:xfrm>
          <a:prstGeom prst="rect">
            <a:avLst/>
          </a:prstGeom>
        </p:spPr>
      </p:pic>
      <p:pic>
        <p:nvPicPr>
          <p:cNvPr id="41" name="Picture 40"/>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5998715" y="4231578"/>
            <a:ext cx="353684" cy="360000"/>
          </a:xfrm>
          <a:prstGeom prst="rect">
            <a:avLst/>
          </a:prstGeom>
        </p:spPr>
      </p:pic>
      <p:pic>
        <p:nvPicPr>
          <p:cNvPr id="42" name="Picture 41"/>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6040541" y="3580499"/>
            <a:ext cx="353684" cy="360000"/>
          </a:xfrm>
          <a:prstGeom prst="rect">
            <a:avLst/>
          </a:prstGeom>
        </p:spPr>
      </p:pic>
      <p:pic>
        <p:nvPicPr>
          <p:cNvPr id="43" name="Picture 42"/>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5383216" y="4424642"/>
            <a:ext cx="353684" cy="360000"/>
          </a:xfrm>
          <a:prstGeom prst="rect">
            <a:avLst/>
          </a:prstGeom>
        </p:spPr>
      </p:pic>
      <p:pic>
        <p:nvPicPr>
          <p:cNvPr id="45" name="Picture 44"/>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6524481" y="4165527"/>
            <a:ext cx="353684" cy="360000"/>
          </a:xfrm>
          <a:prstGeom prst="rect">
            <a:avLst/>
          </a:prstGeom>
        </p:spPr>
      </p:pic>
      <p:pic>
        <p:nvPicPr>
          <p:cNvPr id="46" name="Picture 45"/>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5482568" y="3787088"/>
            <a:ext cx="353684" cy="360000"/>
          </a:xfrm>
          <a:prstGeom prst="rect">
            <a:avLst/>
          </a:prstGeom>
        </p:spPr>
      </p:pic>
      <p:pic>
        <p:nvPicPr>
          <p:cNvPr id="47" name="Picture 46"/>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6506252" y="3025848"/>
            <a:ext cx="353684" cy="360000"/>
          </a:xfrm>
          <a:prstGeom prst="rect">
            <a:avLst/>
          </a:prstGeom>
        </p:spPr>
      </p:pic>
      <p:pic>
        <p:nvPicPr>
          <p:cNvPr id="49" name="Picture 48"/>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5975726" y="2981205"/>
            <a:ext cx="353684" cy="360000"/>
          </a:xfrm>
          <a:prstGeom prst="rect">
            <a:avLst/>
          </a:prstGeom>
        </p:spPr>
      </p:pic>
      <p:pic>
        <p:nvPicPr>
          <p:cNvPr id="50" name="Picture 49"/>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2908033" y="4555456"/>
            <a:ext cx="353684" cy="360000"/>
          </a:xfrm>
          <a:prstGeom prst="rect">
            <a:avLst/>
          </a:prstGeom>
        </p:spPr>
      </p:pic>
      <p:pic>
        <p:nvPicPr>
          <p:cNvPr id="55" name="Picture 54"/>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3084875" y="3302343"/>
            <a:ext cx="353684" cy="360000"/>
          </a:xfrm>
          <a:prstGeom prst="rect">
            <a:avLst/>
          </a:prstGeom>
        </p:spPr>
      </p:pic>
      <p:pic>
        <p:nvPicPr>
          <p:cNvPr id="56" name="Picture 55"/>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3143937" y="4064642"/>
            <a:ext cx="353684" cy="360000"/>
          </a:xfrm>
          <a:prstGeom prst="rect">
            <a:avLst/>
          </a:prstGeom>
        </p:spPr>
      </p:pic>
      <p:pic>
        <p:nvPicPr>
          <p:cNvPr id="57" name="Picture 56"/>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2514356" y="3655463"/>
            <a:ext cx="353684" cy="360000"/>
          </a:xfrm>
          <a:prstGeom prst="rect">
            <a:avLst/>
          </a:prstGeom>
        </p:spPr>
      </p:pic>
      <p:pic>
        <p:nvPicPr>
          <p:cNvPr id="59" name="Picture 58"/>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2432778" y="4449075"/>
            <a:ext cx="353684" cy="360000"/>
          </a:xfrm>
          <a:prstGeom prst="rect">
            <a:avLst/>
          </a:prstGeom>
        </p:spPr>
      </p:pic>
      <p:pic>
        <p:nvPicPr>
          <p:cNvPr id="37" name="Picture 36"/>
          <p:cNvPicPr>
            <a:picLocks noChangeAspect="1"/>
          </p:cNvPicPr>
          <p:nvPr/>
        </p:nvPicPr>
        <p:blipFill rotWithShape="1">
          <a:blip r:embed="rId4">
            <a:duotone>
              <a:schemeClr val="accent4">
                <a:shade val="45000"/>
                <a:satMod val="135000"/>
              </a:schemeClr>
              <a:prstClr val="white"/>
            </a:duotone>
            <a:extLst>
              <a:ext uri="{28A0092B-C50C-407E-A947-70E740481C1C}">
                <a14:useLocalDpi xmlns:a14="http://schemas.microsoft.com/office/drawing/2010/main" val="0"/>
              </a:ext>
            </a:extLst>
          </a:blip>
          <a:srcRect l="16280" t="27154" r="12012" b="20731"/>
          <a:stretch/>
        </p:blipFill>
        <p:spPr>
          <a:xfrm>
            <a:off x="6595403" y="3711646"/>
            <a:ext cx="353684" cy="360000"/>
          </a:xfrm>
          <a:prstGeom prst="rect">
            <a:avLst/>
          </a:prstGeom>
        </p:spPr>
      </p:pic>
      <p:graphicFrame>
        <p:nvGraphicFramePr>
          <p:cNvPr id="40" name="Table 39"/>
          <p:cNvGraphicFramePr>
            <a:graphicFrameLocks noGrp="1"/>
          </p:cNvGraphicFramePr>
          <p:nvPr>
            <p:extLst>
              <p:ext uri="{D42A27DB-BD31-4B8C-83A1-F6EECF244321}">
                <p14:modId xmlns:p14="http://schemas.microsoft.com/office/powerpoint/2010/main" val="71000070"/>
              </p:ext>
            </p:extLst>
          </p:nvPr>
        </p:nvGraphicFramePr>
        <p:xfrm>
          <a:off x="1717239" y="923603"/>
          <a:ext cx="5709522" cy="1928092"/>
        </p:xfrm>
        <a:graphic>
          <a:graphicData uri="http://schemas.openxmlformats.org/drawingml/2006/table">
            <a:tbl>
              <a:tblPr firstRow="1" bandRow="1">
                <a:tableStyleId>{5C22544A-7EE6-4342-B048-85BDC9FD1C3A}</a:tableStyleId>
              </a:tblPr>
              <a:tblGrid>
                <a:gridCol w="815646">
                  <a:extLst>
                    <a:ext uri="{9D8B030D-6E8A-4147-A177-3AD203B41FA5}">
                      <a16:colId xmlns:a16="http://schemas.microsoft.com/office/drawing/2014/main" val="1937263476"/>
                    </a:ext>
                  </a:extLst>
                </a:gridCol>
                <a:gridCol w="1248686">
                  <a:extLst>
                    <a:ext uri="{9D8B030D-6E8A-4147-A177-3AD203B41FA5}">
                      <a16:colId xmlns:a16="http://schemas.microsoft.com/office/drawing/2014/main" val="1585936036"/>
                    </a:ext>
                  </a:extLst>
                </a:gridCol>
                <a:gridCol w="1316182">
                  <a:extLst>
                    <a:ext uri="{9D8B030D-6E8A-4147-A177-3AD203B41FA5}">
                      <a16:colId xmlns:a16="http://schemas.microsoft.com/office/drawing/2014/main" val="63854357"/>
                    </a:ext>
                  </a:extLst>
                </a:gridCol>
                <a:gridCol w="734291">
                  <a:extLst>
                    <a:ext uri="{9D8B030D-6E8A-4147-A177-3AD203B41FA5}">
                      <a16:colId xmlns:a16="http://schemas.microsoft.com/office/drawing/2014/main" val="1903201798"/>
                    </a:ext>
                  </a:extLst>
                </a:gridCol>
                <a:gridCol w="1594717">
                  <a:extLst>
                    <a:ext uri="{9D8B030D-6E8A-4147-A177-3AD203B41FA5}">
                      <a16:colId xmlns:a16="http://schemas.microsoft.com/office/drawing/2014/main" val="834688618"/>
                    </a:ext>
                  </a:extLst>
                </a:gridCol>
              </a:tblGrid>
              <a:tr h="964046">
                <a:tc>
                  <a:txBody>
                    <a:bodyPr/>
                    <a:lstStyle/>
                    <a:p>
                      <a:pPr algn="ctr"/>
                      <a:r>
                        <a:rPr lang="en-GB" sz="4800" b="1" kern="1200" dirty="0" smtClean="0">
                          <a:solidFill>
                            <a:schemeClr val="tx1"/>
                          </a:solidFill>
                          <a:latin typeface="Segoe UI Black" charset="0"/>
                          <a:ea typeface="Segoe UI Black" charset="0"/>
                          <a:cs typeface="Segoe UI Black" charset="0"/>
                        </a:rPr>
                        <a:t>1</a:t>
                      </a:r>
                      <a:endParaRPr lang="en-GB" sz="4800" b="1" kern="1200" dirty="0">
                        <a:solidFill>
                          <a:schemeClr val="tx1"/>
                        </a:solidFill>
                        <a:latin typeface="Segoe UI Black" charset="0"/>
                        <a:ea typeface="Segoe UI Black" charset="0"/>
                        <a:cs typeface="Segoe UI Black"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7200" b="1" kern="1200" dirty="0" smtClean="0">
                          <a:solidFill>
                            <a:schemeClr val="tx1"/>
                          </a:solidFill>
                          <a:latin typeface="Segoe UI Black" charset="0"/>
                          <a:ea typeface="Segoe UI Black" charset="0"/>
                          <a:cs typeface="Segoe UI Black" charset="0"/>
                        </a:rPr>
                        <a:t>of</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ctr"/>
                      <a:r>
                        <a:rPr lang="en-GB" sz="7200" b="1" kern="1200" dirty="0" smtClean="0">
                          <a:solidFill>
                            <a:schemeClr val="tx1"/>
                          </a:solidFill>
                          <a:latin typeface="Segoe UI Black" charset="0"/>
                          <a:ea typeface="Segoe UI Black" charset="0"/>
                          <a:cs typeface="Segoe UI Black" charset="0"/>
                        </a:rPr>
                        <a:t>18</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r>
                        <a:rPr lang="en-GB" sz="7200" b="1" kern="1200" dirty="0" smtClean="0">
                          <a:solidFill>
                            <a:schemeClr val="tx1"/>
                          </a:solidFill>
                          <a:latin typeface="Segoe UI Black" charset="0"/>
                          <a:ea typeface="Segoe UI Black" charset="0"/>
                          <a:cs typeface="Segoe UI Black" charset="0"/>
                        </a:rPr>
                        <a:t>=</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1088627"/>
                  </a:ext>
                </a:extLst>
              </a:tr>
              <a:tr h="964046">
                <a:tc>
                  <a:txBody>
                    <a:bodyPr/>
                    <a:lstStyle/>
                    <a:p>
                      <a:pPr algn="ctr"/>
                      <a:r>
                        <a:rPr lang="en-GB" sz="4800" b="1" kern="1200" dirty="0" smtClean="0">
                          <a:solidFill>
                            <a:schemeClr val="tx1"/>
                          </a:solidFill>
                          <a:latin typeface="Segoe UI Black" charset="0"/>
                          <a:ea typeface="Segoe UI Black" charset="0"/>
                          <a:cs typeface="Segoe UI Black" charset="0"/>
                        </a:rPr>
                        <a:t>2</a:t>
                      </a: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1029611"/>
                  </a:ext>
                </a:extLst>
              </a:tr>
            </a:tbl>
          </a:graphicData>
        </a:graphic>
      </p:graphicFrame>
      <p:sp>
        <p:nvSpPr>
          <p:cNvPr id="3" name="Oval 2"/>
          <p:cNvSpPr/>
          <p:nvPr/>
        </p:nvSpPr>
        <p:spPr>
          <a:xfrm>
            <a:off x="1557342" y="2782338"/>
            <a:ext cx="2382982" cy="243664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036213" y="1288837"/>
            <a:ext cx="737702" cy="1200329"/>
          </a:xfrm>
          <a:prstGeom prst="rect">
            <a:avLst/>
          </a:prstGeom>
        </p:spPr>
        <p:txBody>
          <a:bodyPr wrap="none">
            <a:spAutoFit/>
          </a:bodyPr>
          <a:lstStyle/>
          <a:p>
            <a:pPr algn="ctr"/>
            <a:r>
              <a:rPr lang="en-GB" sz="7200" b="1" dirty="0">
                <a:latin typeface="Segoe UI Black" charset="0"/>
                <a:ea typeface="Segoe UI Black" charset="0"/>
                <a:cs typeface="Segoe UI Black" charset="0"/>
              </a:rPr>
              <a:t>9</a:t>
            </a:r>
          </a:p>
        </p:txBody>
      </p:sp>
    </p:spTree>
    <p:extLst>
      <p:ext uri="{BB962C8B-B14F-4D97-AF65-F5344CB8AC3E}">
        <p14:creationId xmlns:p14="http://schemas.microsoft.com/office/powerpoint/2010/main" val="422437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1765" y="0"/>
            <a:ext cx="9144000" cy="923330"/>
          </a:xfrm>
          <a:prstGeom prst="rect">
            <a:avLst/>
          </a:prstGeom>
          <a:noFill/>
        </p:spPr>
        <p:txBody>
          <a:bodyPr wrap="square" rtlCol="0" anchor="ctr">
            <a:spAutoFit/>
          </a:bodyPr>
          <a:lstStyle/>
          <a:p>
            <a:pPr algn="ctr"/>
            <a:r>
              <a:rPr lang="en-US" sz="5400" b="1" dirty="0">
                <a:latin typeface="Segoe UI Black" charset="0"/>
                <a:ea typeface="Segoe UI Black" charset="0"/>
                <a:cs typeface="Segoe UI Black" charset="0"/>
              </a:rPr>
              <a:t>Grouping physical objects</a:t>
            </a:r>
            <a:endParaRPr lang="en-US" sz="4800" b="1" dirty="0">
              <a:latin typeface="Segoe UI Black" charset="0"/>
              <a:ea typeface="Segoe UI Black" charset="0"/>
              <a:cs typeface="Segoe UI Black" charset="0"/>
            </a:endParaRPr>
          </a:p>
        </p:txBody>
      </p:sp>
      <p:sp>
        <p:nvSpPr>
          <p:cNvPr id="22" name="TextBox 21"/>
          <p:cNvSpPr txBox="1"/>
          <p:nvPr/>
        </p:nvSpPr>
        <p:spPr>
          <a:xfrm>
            <a:off x="1765" y="5288340"/>
            <a:ext cx="9144000" cy="1569660"/>
          </a:xfrm>
          <a:prstGeom prst="rect">
            <a:avLst/>
          </a:prstGeom>
          <a:noFill/>
        </p:spPr>
        <p:txBody>
          <a:bodyPr wrap="square" rtlCol="0" anchor="ctr">
            <a:spAutoFit/>
          </a:bodyPr>
          <a:lstStyle/>
          <a:p>
            <a:pPr algn="ctr"/>
            <a:r>
              <a:rPr lang="en-US" sz="2400" b="1" dirty="0" smtClean="0">
                <a:latin typeface="Segoe UI Black" charset="0"/>
                <a:ea typeface="Segoe UI Black" charset="0"/>
                <a:cs typeface="Segoe UI Black" charset="0"/>
              </a:rPr>
              <a:t>The bottom number, or denominator, tells us how many groups to share into.  The top number, or numerator, tells us how many groups to count</a:t>
            </a:r>
            <a:r>
              <a:rPr lang="en-US" sz="2400" b="1" dirty="0">
                <a:latin typeface="Segoe UI Black" charset="0"/>
                <a:ea typeface="Segoe UI Black" charset="0"/>
                <a:cs typeface="Segoe UI Black" charset="0"/>
              </a:rPr>
              <a:t>.  To </a:t>
            </a:r>
            <a:r>
              <a:rPr lang="en-US" sz="2400" b="1" dirty="0" smtClean="0">
                <a:latin typeface="Segoe UI Black" charset="0"/>
                <a:ea typeface="Segoe UI Black" charset="0"/>
                <a:cs typeface="Segoe UI Black" charset="0"/>
              </a:rPr>
              <a:t>find one third we sort into three groups and count one</a:t>
            </a:r>
            <a:r>
              <a:rPr lang="en-US" sz="2400" b="1" dirty="0">
                <a:latin typeface="Segoe UI Black" charset="0"/>
                <a:ea typeface="Segoe UI Black" charset="0"/>
                <a:cs typeface="Segoe UI Black" charset="0"/>
              </a:rPr>
              <a:t> </a:t>
            </a:r>
            <a:r>
              <a:rPr lang="en-US" sz="2400" b="1" dirty="0" smtClean="0">
                <a:latin typeface="Segoe UI Black" charset="0"/>
                <a:ea typeface="Segoe UI Black" charset="0"/>
                <a:cs typeface="Segoe UI Black" charset="0"/>
              </a:rPr>
              <a:t>group.</a:t>
            </a:r>
            <a:endParaRPr lang="en-US" sz="2400" b="1" dirty="0">
              <a:latin typeface="Segoe UI Black" charset="0"/>
              <a:ea typeface="Segoe UI Black" charset="0"/>
              <a:cs typeface="Segoe UI Black" charset="0"/>
            </a:endParaRPr>
          </a:p>
        </p:txBody>
      </p:sp>
      <p:pic>
        <p:nvPicPr>
          <p:cNvPr id="28" name="Picture 27"/>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1326661" y="3430179"/>
            <a:ext cx="353684" cy="360000"/>
          </a:xfrm>
          <a:prstGeom prst="rect">
            <a:avLst/>
          </a:prstGeom>
        </p:spPr>
      </p:pic>
      <p:pic>
        <p:nvPicPr>
          <p:cNvPr id="29" name="Picture 28"/>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1857187" y="3154200"/>
            <a:ext cx="353684" cy="360000"/>
          </a:xfrm>
          <a:prstGeom prst="rect">
            <a:avLst/>
          </a:prstGeom>
        </p:spPr>
      </p:pic>
      <p:pic>
        <p:nvPicPr>
          <p:cNvPr id="30" name="Picture 29"/>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6418561" y="3179975"/>
            <a:ext cx="353684" cy="360000"/>
          </a:xfrm>
          <a:prstGeom prst="rect">
            <a:avLst/>
          </a:prstGeom>
        </p:spPr>
      </p:pic>
      <p:pic>
        <p:nvPicPr>
          <p:cNvPr id="33" name="Picture 32"/>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1149819" y="4116514"/>
            <a:ext cx="353684" cy="360000"/>
          </a:xfrm>
          <a:prstGeom prst="rect">
            <a:avLst/>
          </a:prstGeom>
        </p:spPr>
      </p:pic>
      <p:pic>
        <p:nvPicPr>
          <p:cNvPr id="41" name="Picture 40"/>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4782186" y="3992063"/>
            <a:ext cx="353684" cy="360000"/>
          </a:xfrm>
          <a:prstGeom prst="rect">
            <a:avLst/>
          </a:prstGeom>
        </p:spPr>
      </p:pic>
      <p:pic>
        <p:nvPicPr>
          <p:cNvPr id="42" name="Picture 41"/>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7052983" y="3632761"/>
            <a:ext cx="353684" cy="360000"/>
          </a:xfrm>
          <a:prstGeom prst="rect">
            <a:avLst/>
          </a:prstGeom>
        </p:spPr>
      </p:pic>
      <p:pic>
        <p:nvPicPr>
          <p:cNvPr id="43" name="Picture 42"/>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3926261" y="3812063"/>
            <a:ext cx="353684" cy="360000"/>
          </a:xfrm>
          <a:prstGeom prst="rect">
            <a:avLst/>
          </a:prstGeom>
        </p:spPr>
      </p:pic>
      <p:pic>
        <p:nvPicPr>
          <p:cNvPr id="45" name="Picture 44"/>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4925031" y="3454987"/>
            <a:ext cx="353684" cy="360000"/>
          </a:xfrm>
          <a:prstGeom prst="rect">
            <a:avLst/>
          </a:prstGeom>
        </p:spPr>
      </p:pic>
      <p:pic>
        <p:nvPicPr>
          <p:cNvPr id="46" name="Picture 45"/>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4481123" y="3477384"/>
            <a:ext cx="353684" cy="360000"/>
          </a:xfrm>
          <a:prstGeom prst="rect">
            <a:avLst/>
          </a:prstGeom>
        </p:spPr>
      </p:pic>
      <p:pic>
        <p:nvPicPr>
          <p:cNvPr id="47" name="Picture 46"/>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7518694" y="3078110"/>
            <a:ext cx="353684" cy="360000"/>
          </a:xfrm>
          <a:prstGeom prst="rect">
            <a:avLst/>
          </a:prstGeom>
        </p:spPr>
      </p:pic>
      <p:pic>
        <p:nvPicPr>
          <p:cNvPr id="49" name="Picture 48"/>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6988168" y="3033467"/>
            <a:ext cx="353684" cy="360000"/>
          </a:xfrm>
          <a:prstGeom prst="rect">
            <a:avLst/>
          </a:prstGeom>
        </p:spPr>
      </p:pic>
      <p:pic>
        <p:nvPicPr>
          <p:cNvPr id="55" name="Picture 54"/>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2310211" y="3530507"/>
            <a:ext cx="353684" cy="360000"/>
          </a:xfrm>
          <a:prstGeom prst="rect">
            <a:avLst/>
          </a:prstGeom>
        </p:spPr>
      </p:pic>
      <p:pic>
        <p:nvPicPr>
          <p:cNvPr id="57" name="Picture 56"/>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1739692" y="3883627"/>
            <a:ext cx="353684" cy="360000"/>
          </a:xfrm>
          <a:prstGeom prst="rect">
            <a:avLst/>
          </a:prstGeom>
        </p:spPr>
      </p:pic>
      <p:pic>
        <p:nvPicPr>
          <p:cNvPr id="37" name="Picture 36"/>
          <p:cNvPicPr>
            <a:picLocks noChangeAspect="1"/>
          </p:cNvPicPr>
          <p:nvPr/>
        </p:nvPicPr>
        <p:blipFill rotWithShape="1">
          <a:blip r:embed="rId4">
            <a:duotone>
              <a:schemeClr val="accent4">
                <a:shade val="45000"/>
                <a:satMod val="135000"/>
              </a:schemeClr>
              <a:prstClr val="white"/>
            </a:duotone>
            <a:extLst>
              <a:ext uri="{28A0092B-C50C-407E-A947-70E740481C1C}">
                <a14:useLocalDpi xmlns:a14="http://schemas.microsoft.com/office/drawing/2010/main" val="0"/>
              </a:ext>
            </a:extLst>
          </a:blip>
          <a:srcRect l="16280" t="27154" r="12012" b="20731"/>
          <a:stretch/>
        </p:blipFill>
        <p:spPr>
          <a:xfrm>
            <a:off x="7607845" y="3763908"/>
            <a:ext cx="353684" cy="360000"/>
          </a:xfrm>
          <a:prstGeom prst="rect">
            <a:avLst/>
          </a:prstGeom>
        </p:spPr>
      </p:pic>
      <p:graphicFrame>
        <p:nvGraphicFramePr>
          <p:cNvPr id="40" name="Table 39"/>
          <p:cNvGraphicFramePr>
            <a:graphicFrameLocks noGrp="1"/>
          </p:cNvGraphicFramePr>
          <p:nvPr>
            <p:extLst>
              <p:ext uri="{D42A27DB-BD31-4B8C-83A1-F6EECF244321}">
                <p14:modId xmlns:p14="http://schemas.microsoft.com/office/powerpoint/2010/main" val="1874836033"/>
              </p:ext>
            </p:extLst>
          </p:nvPr>
        </p:nvGraphicFramePr>
        <p:xfrm>
          <a:off x="1717239" y="923603"/>
          <a:ext cx="5709522" cy="1928092"/>
        </p:xfrm>
        <a:graphic>
          <a:graphicData uri="http://schemas.openxmlformats.org/drawingml/2006/table">
            <a:tbl>
              <a:tblPr firstRow="1" bandRow="1">
                <a:tableStyleId>{5C22544A-7EE6-4342-B048-85BDC9FD1C3A}</a:tableStyleId>
              </a:tblPr>
              <a:tblGrid>
                <a:gridCol w="815646">
                  <a:extLst>
                    <a:ext uri="{9D8B030D-6E8A-4147-A177-3AD203B41FA5}">
                      <a16:colId xmlns:a16="http://schemas.microsoft.com/office/drawing/2014/main" val="1937263476"/>
                    </a:ext>
                  </a:extLst>
                </a:gridCol>
                <a:gridCol w="1248686">
                  <a:extLst>
                    <a:ext uri="{9D8B030D-6E8A-4147-A177-3AD203B41FA5}">
                      <a16:colId xmlns:a16="http://schemas.microsoft.com/office/drawing/2014/main" val="1585936036"/>
                    </a:ext>
                  </a:extLst>
                </a:gridCol>
                <a:gridCol w="1316182">
                  <a:extLst>
                    <a:ext uri="{9D8B030D-6E8A-4147-A177-3AD203B41FA5}">
                      <a16:colId xmlns:a16="http://schemas.microsoft.com/office/drawing/2014/main" val="63854357"/>
                    </a:ext>
                  </a:extLst>
                </a:gridCol>
                <a:gridCol w="734291">
                  <a:extLst>
                    <a:ext uri="{9D8B030D-6E8A-4147-A177-3AD203B41FA5}">
                      <a16:colId xmlns:a16="http://schemas.microsoft.com/office/drawing/2014/main" val="1903201798"/>
                    </a:ext>
                  </a:extLst>
                </a:gridCol>
                <a:gridCol w="1594717">
                  <a:extLst>
                    <a:ext uri="{9D8B030D-6E8A-4147-A177-3AD203B41FA5}">
                      <a16:colId xmlns:a16="http://schemas.microsoft.com/office/drawing/2014/main" val="834688618"/>
                    </a:ext>
                  </a:extLst>
                </a:gridCol>
              </a:tblGrid>
              <a:tr h="964046">
                <a:tc>
                  <a:txBody>
                    <a:bodyPr/>
                    <a:lstStyle/>
                    <a:p>
                      <a:pPr algn="ctr"/>
                      <a:r>
                        <a:rPr lang="en-GB" sz="4800" b="1" kern="1200" dirty="0" smtClean="0">
                          <a:solidFill>
                            <a:schemeClr val="tx1"/>
                          </a:solidFill>
                          <a:latin typeface="Segoe UI Black" charset="0"/>
                          <a:ea typeface="Segoe UI Black" charset="0"/>
                          <a:cs typeface="Segoe UI Black" charset="0"/>
                        </a:rPr>
                        <a:t>1</a:t>
                      </a:r>
                      <a:endParaRPr lang="en-GB" sz="4800" b="1" kern="1200" dirty="0">
                        <a:solidFill>
                          <a:schemeClr val="tx1"/>
                        </a:solidFill>
                        <a:latin typeface="Segoe UI Black" charset="0"/>
                        <a:ea typeface="Segoe UI Black" charset="0"/>
                        <a:cs typeface="Segoe UI Black"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7200" b="1" kern="1200" dirty="0" smtClean="0">
                          <a:solidFill>
                            <a:schemeClr val="tx1"/>
                          </a:solidFill>
                          <a:latin typeface="Segoe UI Black" charset="0"/>
                          <a:ea typeface="Segoe UI Black" charset="0"/>
                          <a:cs typeface="Segoe UI Black" charset="0"/>
                        </a:rPr>
                        <a:t>of</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ctr"/>
                      <a:r>
                        <a:rPr lang="en-GB" sz="7200" b="1" kern="1200" dirty="0" smtClean="0">
                          <a:solidFill>
                            <a:schemeClr val="tx1"/>
                          </a:solidFill>
                          <a:latin typeface="Segoe UI Black" charset="0"/>
                          <a:ea typeface="Segoe UI Black" charset="0"/>
                          <a:cs typeface="Segoe UI Black" charset="0"/>
                        </a:rPr>
                        <a:t>15</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r>
                        <a:rPr lang="en-GB" sz="7200" b="1" kern="1200" dirty="0" smtClean="0">
                          <a:solidFill>
                            <a:schemeClr val="tx1"/>
                          </a:solidFill>
                          <a:latin typeface="Segoe UI Black" charset="0"/>
                          <a:ea typeface="Segoe UI Black" charset="0"/>
                          <a:cs typeface="Segoe UI Black" charset="0"/>
                        </a:rPr>
                        <a:t>=</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1088627"/>
                  </a:ext>
                </a:extLst>
              </a:tr>
              <a:tr h="964046">
                <a:tc>
                  <a:txBody>
                    <a:bodyPr/>
                    <a:lstStyle/>
                    <a:p>
                      <a:pPr algn="ctr"/>
                      <a:r>
                        <a:rPr lang="en-GB" sz="4800" b="1" kern="1200" dirty="0" smtClean="0">
                          <a:solidFill>
                            <a:schemeClr val="tx1"/>
                          </a:solidFill>
                          <a:latin typeface="Segoe UI Black" charset="0"/>
                          <a:ea typeface="Segoe UI Black" charset="0"/>
                          <a:cs typeface="Segoe UI Black" charset="0"/>
                        </a:rPr>
                        <a:t>3</a:t>
                      </a: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1029611"/>
                  </a:ext>
                </a:extLst>
              </a:tr>
            </a:tbl>
          </a:graphicData>
        </a:graphic>
      </p:graphicFrame>
      <p:sp>
        <p:nvSpPr>
          <p:cNvPr id="5" name="Rectangle 4"/>
          <p:cNvSpPr/>
          <p:nvPr/>
        </p:nvSpPr>
        <p:spPr>
          <a:xfrm>
            <a:off x="6036213" y="1288837"/>
            <a:ext cx="737702" cy="1200329"/>
          </a:xfrm>
          <a:prstGeom prst="rect">
            <a:avLst/>
          </a:prstGeom>
        </p:spPr>
        <p:txBody>
          <a:bodyPr wrap="none">
            <a:spAutoFit/>
          </a:bodyPr>
          <a:lstStyle/>
          <a:p>
            <a:pPr algn="ctr"/>
            <a:r>
              <a:rPr lang="en-GB" sz="7200" b="1" dirty="0" smtClean="0">
                <a:latin typeface="Segoe UI Black" charset="0"/>
                <a:ea typeface="Segoe UI Black" charset="0"/>
                <a:cs typeface="Segoe UI Black" charset="0"/>
              </a:rPr>
              <a:t>5</a:t>
            </a:r>
            <a:endParaRPr lang="en-GB" sz="7200" b="1" dirty="0">
              <a:latin typeface="Segoe UI Black" charset="0"/>
              <a:ea typeface="Segoe UI Black" charset="0"/>
              <a:cs typeface="Segoe UI Black" charset="0"/>
            </a:endParaRPr>
          </a:p>
        </p:txBody>
      </p:sp>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4304281" y="4180157"/>
            <a:ext cx="353684" cy="360000"/>
          </a:xfrm>
          <a:prstGeom prst="rect">
            <a:avLst/>
          </a:prstGeom>
        </p:spPr>
      </p:pic>
      <p:sp>
        <p:nvSpPr>
          <p:cNvPr id="27" name="Oval 26"/>
          <p:cNvSpPr/>
          <p:nvPr/>
        </p:nvSpPr>
        <p:spPr>
          <a:xfrm>
            <a:off x="772751" y="2848563"/>
            <a:ext cx="2208928" cy="209809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199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1765" y="0"/>
            <a:ext cx="9144000" cy="923330"/>
          </a:xfrm>
          <a:prstGeom prst="rect">
            <a:avLst/>
          </a:prstGeom>
          <a:noFill/>
        </p:spPr>
        <p:txBody>
          <a:bodyPr wrap="square" rtlCol="0" anchor="ctr">
            <a:spAutoFit/>
          </a:bodyPr>
          <a:lstStyle/>
          <a:p>
            <a:pPr algn="ctr"/>
            <a:r>
              <a:rPr lang="en-US" sz="5400" b="1" dirty="0">
                <a:latin typeface="Segoe UI Black" charset="0"/>
                <a:ea typeface="Segoe UI Black" charset="0"/>
                <a:cs typeface="Segoe UI Black" charset="0"/>
              </a:rPr>
              <a:t>Grouping physical objects</a:t>
            </a:r>
            <a:endParaRPr lang="en-US" sz="4800" b="1" dirty="0">
              <a:latin typeface="Segoe UI Black" charset="0"/>
              <a:ea typeface="Segoe UI Black" charset="0"/>
              <a:cs typeface="Segoe UI Black" charset="0"/>
            </a:endParaRPr>
          </a:p>
        </p:txBody>
      </p:sp>
      <p:sp>
        <p:nvSpPr>
          <p:cNvPr id="22" name="TextBox 21"/>
          <p:cNvSpPr txBox="1"/>
          <p:nvPr/>
        </p:nvSpPr>
        <p:spPr>
          <a:xfrm>
            <a:off x="1765" y="5288340"/>
            <a:ext cx="9144000" cy="1569660"/>
          </a:xfrm>
          <a:prstGeom prst="rect">
            <a:avLst/>
          </a:prstGeom>
          <a:noFill/>
        </p:spPr>
        <p:txBody>
          <a:bodyPr wrap="square" rtlCol="0" anchor="ctr">
            <a:spAutoFit/>
          </a:bodyPr>
          <a:lstStyle/>
          <a:p>
            <a:pPr algn="ctr"/>
            <a:r>
              <a:rPr lang="en-US" sz="2400" b="1" dirty="0" smtClean="0">
                <a:latin typeface="Segoe UI Black" charset="0"/>
                <a:ea typeface="Segoe UI Black" charset="0"/>
                <a:cs typeface="Segoe UI Black" charset="0"/>
              </a:rPr>
              <a:t>The bottom number, or denominator, tells us how many groups to share into.  The top number, or numerator, tells us how many groups to count</a:t>
            </a:r>
            <a:r>
              <a:rPr lang="en-US" sz="2400" b="1" dirty="0">
                <a:latin typeface="Segoe UI Black" charset="0"/>
                <a:ea typeface="Segoe UI Black" charset="0"/>
                <a:cs typeface="Segoe UI Black" charset="0"/>
              </a:rPr>
              <a:t>.  To </a:t>
            </a:r>
            <a:r>
              <a:rPr lang="en-US" sz="2400" b="1" dirty="0" smtClean="0">
                <a:latin typeface="Segoe UI Black" charset="0"/>
                <a:ea typeface="Segoe UI Black" charset="0"/>
                <a:cs typeface="Segoe UI Black" charset="0"/>
              </a:rPr>
              <a:t>find two thirds we sort into three groups and count two groups.</a:t>
            </a:r>
            <a:endParaRPr lang="en-US" sz="2400" b="1" dirty="0">
              <a:latin typeface="Segoe UI Black" charset="0"/>
              <a:ea typeface="Segoe UI Black" charset="0"/>
              <a:cs typeface="Segoe UI Black" charset="0"/>
            </a:endParaRPr>
          </a:p>
        </p:txBody>
      </p:sp>
      <p:pic>
        <p:nvPicPr>
          <p:cNvPr id="28" name="Picture 27"/>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1326661" y="3430179"/>
            <a:ext cx="353684" cy="360000"/>
          </a:xfrm>
          <a:prstGeom prst="rect">
            <a:avLst/>
          </a:prstGeom>
        </p:spPr>
      </p:pic>
      <p:pic>
        <p:nvPicPr>
          <p:cNvPr id="29" name="Picture 28"/>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1857187" y="3154200"/>
            <a:ext cx="353684" cy="360000"/>
          </a:xfrm>
          <a:prstGeom prst="rect">
            <a:avLst/>
          </a:prstGeom>
        </p:spPr>
      </p:pic>
      <p:pic>
        <p:nvPicPr>
          <p:cNvPr id="30" name="Picture 29"/>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6418561" y="3179975"/>
            <a:ext cx="353684" cy="360000"/>
          </a:xfrm>
          <a:prstGeom prst="rect">
            <a:avLst/>
          </a:prstGeom>
        </p:spPr>
      </p:pic>
      <p:pic>
        <p:nvPicPr>
          <p:cNvPr id="33" name="Picture 32"/>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1149819" y="4116514"/>
            <a:ext cx="353684" cy="360000"/>
          </a:xfrm>
          <a:prstGeom prst="rect">
            <a:avLst/>
          </a:prstGeom>
        </p:spPr>
      </p:pic>
      <p:pic>
        <p:nvPicPr>
          <p:cNvPr id="41" name="Picture 40"/>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4782186" y="3992063"/>
            <a:ext cx="353684" cy="360000"/>
          </a:xfrm>
          <a:prstGeom prst="rect">
            <a:avLst/>
          </a:prstGeom>
        </p:spPr>
      </p:pic>
      <p:pic>
        <p:nvPicPr>
          <p:cNvPr id="42" name="Picture 41"/>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7052983" y="3632761"/>
            <a:ext cx="353684" cy="360000"/>
          </a:xfrm>
          <a:prstGeom prst="rect">
            <a:avLst/>
          </a:prstGeom>
        </p:spPr>
      </p:pic>
      <p:pic>
        <p:nvPicPr>
          <p:cNvPr id="43" name="Picture 42"/>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3926261" y="3812063"/>
            <a:ext cx="353684" cy="360000"/>
          </a:xfrm>
          <a:prstGeom prst="rect">
            <a:avLst/>
          </a:prstGeom>
        </p:spPr>
      </p:pic>
      <p:pic>
        <p:nvPicPr>
          <p:cNvPr id="45" name="Picture 44"/>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4925031" y="3454987"/>
            <a:ext cx="353684" cy="360000"/>
          </a:xfrm>
          <a:prstGeom prst="rect">
            <a:avLst/>
          </a:prstGeom>
        </p:spPr>
      </p:pic>
      <p:pic>
        <p:nvPicPr>
          <p:cNvPr id="46" name="Picture 45"/>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4481123" y="3477384"/>
            <a:ext cx="353684" cy="360000"/>
          </a:xfrm>
          <a:prstGeom prst="rect">
            <a:avLst/>
          </a:prstGeom>
        </p:spPr>
      </p:pic>
      <p:pic>
        <p:nvPicPr>
          <p:cNvPr id="47" name="Picture 46"/>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7518694" y="3078110"/>
            <a:ext cx="353684" cy="360000"/>
          </a:xfrm>
          <a:prstGeom prst="rect">
            <a:avLst/>
          </a:prstGeom>
        </p:spPr>
      </p:pic>
      <p:pic>
        <p:nvPicPr>
          <p:cNvPr id="49" name="Picture 48"/>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6988168" y="3033467"/>
            <a:ext cx="353684" cy="360000"/>
          </a:xfrm>
          <a:prstGeom prst="rect">
            <a:avLst/>
          </a:prstGeom>
        </p:spPr>
      </p:pic>
      <p:pic>
        <p:nvPicPr>
          <p:cNvPr id="55" name="Picture 54"/>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2310211" y="3530507"/>
            <a:ext cx="353684" cy="360000"/>
          </a:xfrm>
          <a:prstGeom prst="rect">
            <a:avLst/>
          </a:prstGeom>
        </p:spPr>
      </p:pic>
      <p:pic>
        <p:nvPicPr>
          <p:cNvPr id="57" name="Picture 56"/>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1739692" y="3883627"/>
            <a:ext cx="353684" cy="360000"/>
          </a:xfrm>
          <a:prstGeom prst="rect">
            <a:avLst/>
          </a:prstGeom>
        </p:spPr>
      </p:pic>
      <p:pic>
        <p:nvPicPr>
          <p:cNvPr id="37" name="Picture 36"/>
          <p:cNvPicPr>
            <a:picLocks noChangeAspect="1"/>
          </p:cNvPicPr>
          <p:nvPr/>
        </p:nvPicPr>
        <p:blipFill rotWithShape="1">
          <a:blip r:embed="rId4">
            <a:duotone>
              <a:schemeClr val="accent4">
                <a:shade val="45000"/>
                <a:satMod val="135000"/>
              </a:schemeClr>
              <a:prstClr val="white"/>
            </a:duotone>
            <a:extLst>
              <a:ext uri="{28A0092B-C50C-407E-A947-70E740481C1C}">
                <a14:useLocalDpi xmlns:a14="http://schemas.microsoft.com/office/drawing/2010/main" val="0"/>
              </a:ext>
            </a:extLst>
          </a:blip>
          <a:srcRect l="16280" t="27154" r="12012" b="20731"/>
          <a:stretch/>
        </p:blipFill>
        <p:spPr>
          <a:xfrm>
            <a:off x="7607845" y="3763908"/>
            <a:ext cx="353684" cy="360000"/>
          </a:xfrm>
          <a:prstGeom prst="rect">
            <a:avLst/>
          </a:prstGeom>
        </p:spPr>
      </p:pic>
      <p:graphicFrame>
        <p:nvGraphicFramePr>
          <p:cNvPr id="40" name="Table 39"/>
          <p:cNvGraphicFramePr>
            <a:graphicFrameLocks noGrp="1"/>
          </p:cNvGraphicFramePr>
          <p:nvPr>
            <p:extLst>
              <p:ext uri="{D42A27DB-BD31-4B8C-83A1-F6EECF244321}">
                <p14:modId xmlns:p14="http://schemas.microsoft.com/office/powerpoint/2010/main" val="857929694"/>
              </p:ext>
            </p:extLst>
          </p:nvPr>
        </p:nvGraphicFramePr>
        <p:xfrm>
          <a:off x="1717239" y="923603"/>
          <a:ext cx="5709522" cy="1928092"/>
        </p:xfrm>
        <a:graphic>
          <a:graphicData uri="http://schemas.openxmlformats.org/drawingml/2006/table">
            <a:tbl>
              <a:tblPr firstRow="1" bandRow="1">
                <a:tableStyleId>{5C22544A-7EE6-4342-B048-85BDC9FD1C3A}</a:tableStyleId>
              </a:tblPr>
              <a:tblGrid>
                <a:gridCol w="815646">
                  <a:extLst>
                    <a:ext uri="{9D8B030D-6E8A-4147-A177-3AD203B41FA5}">
                      <a16:colId xmlns:a16="http://schemas.microsoft.com/office/drawing/2014/main" val="1937263476"/>
                    </a:ext>
                  </a:extLst>
                </a:gridCol>
                <a:gridCol w="1248686">
                  <a:extLst>
                    <a:ext uri="{9D8B030D-6E8A-4147-A177-3AD203B41FA5}">
                      <a16:colId xmlns:a16="http://schemas.microsoft.com/office/drawing/2014/main" val="1585936036"/>
                    </a:ext>
                  </a:extLst>
                </a:gridCol>
                <a:gridCol w="1316182">
                  <a:extLst>
                    <a:ext uri="{9D8B030D-6E8A-4147-A177-3AD203B41FA5}">
                      <a16:colId xmlns:a16="http://schemas.microsoft.com/office/drawing/2014/main" val="63854357"/>
                    </a:ext>
                  </a:extLst>
                </a:gridCol>
                <a:gridCol w="734291">
                  <a:extLst>
                    <a:ext uri="{9D8B030D-6E8A-4147-A177-3AD203B41FA5}">
                      <a16:colId xmlns:a16="http://schemas.microsoft.com/office/drawing/2014/main" val="1903201798"/>
                    </a:ext>
                  </a:extLst>
                </a:gridCol>
                <a:gridCol w="1594717">
                  <a:extLst>
                    <a:ext uri="{9D8B030D-6E8A-4147-A177-3AD203B41FA5}">
                      <a16:colId xmlns:a16="http://schemas.microsoft.com/office/drawing/2014/main" val="834688618"/>
                    </a:ext>
                  </a:extLst>
                </a:gridCol>
              </a:tblGrid>
              <a:tr h="964046">
                <a:tc>
                  <a:txBody>
                    <a:bodyPr/>
                    <a:lstStyle/>
                    <a:p>
                      <a:pPr algn="ctr"/>
                      <a:r>
                        <a:rPr lang="en-GB" sz="4800" b="1" kern="1200" dirty="0" smtClean="0">
                          <a:solidFill>
                            <a:schemeClr val="tx1"/>
                          </a:solidFill>
                          <a:latin typeface="Segoe UI Black" charset="0"/>
                          <a:ea typeface="Segoe UI Black" charset="0"/>
                          <a:cs typeface="Segoe UI Black" charset="0"/>
                        </a:rPr>
                        <a:t>2</a:t>
                      </a:r>
                      <a:endParaRPr lang="en-GB" sz="4800" b="1" kern="1200" dirty="0">
                        <a:solidFill>
                          <a:schemeClr val="tx1"/>
                        </a:solidFill>
                        <a:latin typeface="Segoe UI Black" charset="0"/>
                        <a:ea typeface="Segoe UI Black" charset="0"/>
                        <a:cs typeface="Segoe UI Black"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7200" b="1" kern="1200" dirty="0" smtClean="0">
                          <a:solidFill>
                            <a:schemeClr val="tx1"/>
                          </a:solidFill>
                          <a:latin typeface="Segoe UI Black" charset="0"/>
                          <a:ea typeface="Segoe UI Black" charset="0"/>
                          <a:cs typeface="Segoe UI Black" charset="0"/>
                        </a:rPr>
                        <a:t>of</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ctr"/>
                      <a:r>
                        <a:rPr lang="en-GB" sz="7200" b="1" kern="1200" dirty="0" smtClean="0">
                          <a:solidFill>
                            <a:schemeClr val="tx1"/>
                          </a:solidFill>
                          <a:latin typeface="Segoe UI Black" charset="0"/>
                          <a:ea typeface="Segoe UI Black" charset="0"/>
                          <a:cs typeface="Segoe UI Black" charset="0"/>
                        </a:rPr>
                        <a:t>15</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r>
                        <a:rPr lang="en-GB" sz="7200" b="1" kern="1200" dirty="0" smtClean="0">
                          <a:solidFill>
                            <a:schemeClr val="tx1"/>
                          </a:solidFill>
                          <a:latin typeface="Segoe UI Black" charset="0"/>
                          <a:ea typeface="Segoe UI Black" charset="0"/>
                          <a:cs typeface="Segoe UI Black" charset="0"/>
                        </a:rPr>
                        <a:t>=</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1088627"/>
                  </a:ext>
                </a:extLst>
              </a:tr>
              <a:tr h="964046">
                <a:tc>
                  <a:txBody>
                    <a:bodyPr/>
                    <a:lstStyle/>
                    <a:p>
                      <a:pPr algn="ctr"/>
                      <a:r>
                        <a:rPr lang="en-GB" sz="4800" b="1" kern="1200" dirty="0" smtClean="0">
                          <a:solidFill>
                            <a:schemeClr val="tx1"/>
                          </a:solidFill>
                          <a:latin typeface="Segoe UI Black" charset="0"/>
                          <a:ea typeface="Segoe UI Black" charset="0"/>
                          <a:cs typeface="Segoe UI Black" charset="0"/>
                        </a:rPr>
                        <a:t>3</a:t>
                      </a: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1029611"/>
                  </a:ext>
                </a:extLst>
              </a:tr>
            </a:tbl>
          </a:graphicData>
        </a:graphic>
      </p:graphicFrame>
      <p:sp>
        <p:nvSpPr>
          <p:cNvPr id="5" name="Rectangle 4"/>
          <p:cNvSpPr/>
          <p:nvPr/>
        </p:nvSpPr>
        <p:spPr>
          <a:xfrm>
            <a:off x="5813395" y="1288837"/>
            <a:ext cx="1183337" cy="1200329"/>
          </a:xfrm>
          <a:prstGeom prst="rect">
            <a:avLst/>
          </a:prstGeom>
        </p:spPr>
        <p:txBody>
          <a:bodyPr wrap="none">
            <a:spAutoFit/>
          </a:bodyPr>
          <a:lstStyle/>
          <a:p>
            <a:pPr algn="ctr"/>
            <a:r>
              <a:rPr lang="en-GB" sz="7200" b="1" dirty="0" smtClean="0">
                <a:latin typeface="Segoe UI Black" charset="0"/>
                <a:ea typeface="Segoe UI Black" charset="0"/>
                <a:cs typeface="Segoe UI Black" charset="0"/>
              </a:rPr>
              <a:t>10</a:t>
            </a:r>
            <a:endParaRPr lang="en-GB" sz="7200" b="1" dirty="0">
              <a:latin typeface="Segoe UI Black" charset="0"/>
              <a:ea typeface="Segoe UI Black" charset="0"/>
              <a:cs typeface="Segoe UI Black" charset="0"/>
            </a:endParaRPr>
          </a:p>
        </p:txBody>
      </p:sp>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4304281" y="4180157"/>
            <a:ext cx="353684" cy="360000"/>
          </a:xfrm>
          <a:prstGeom prst="rect">
            <a:avLst/>
          </a:prstGeom>
        </p:spPr>
      </p:pic>
      <p:sp>
        <p:nvSpPr>
          <p:cNvPr id="27" name="Oval 26"/>
          <p:cNvSpPr/>
          <p:nvPr/>
        </p:nvSpPr>
        <p:spPr>
          <a:xfrm>
            <a:off x="772751" y="2848563"/>
            <a:ext cx="2208928" cy="209809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3540746" y="2851695"/>
            <a:ext cx="2208928" cy="209809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314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1765" y="0"/>
            <a:ext cx="9144000" cy="923330"/>
          </a:xfrm>
          <a:prstGeom prst="rect">
            <a:avLst/>
          </a:prstGeom>
          <a:noFill/>
        </p:spPr>
        <p:txBody>
          <a:bodyPr wrap="square" rtlCol="0" anchor="ctr">
            <a:spAutoFit/>
          </a:bodyPr>
          <a:lstStyle/>
          <a:p>
            <a:pPr algn="ctr"/>
            <a:r>
              <a:rPr lang="en-US" sz="5400" b="1" dirty="0">
                <a:latin typeface="Segoe UI Black" charset="0"/>
                <a:ea typeface="Segoe UI Black" charset="0"/>
                <a:cs typeface="Segoe UI Black" charset="0"/>
              </a:rPr>
              <a:t>Grouping physical objects</a:t>
            </a:r>
            <a:endParaRPr lang="en-US" sz="4800" b="1" dirty="0">
              <a:latin typeface="Segoe UI Black" charset="0"/>
              <a:ea typeface="Segoe UI Black" charset="0"/>
              <a:cs typeface="Segoe UI Black" charset="0"/>
            </a:endParaRPr>
          </a:p>
        </p:txBody>
      </p:sp>
      <p:sp>
        <p:nvSpPr>
          <p:cNvPr id="22" name="TextBox 21"/>
          <p:cNvSpPr txBox="1"/>
          <p:nvPr/>
        </p:nvSpPr>
        <p:spPr>
          <a:xfrm>
            <a:off x="1765" y="5288340"/>
            <a:ext cx="9144000" cy="1569660"/>
          </a:xfrm>
          <a:prstGeom prst="rect">
            <a:avLst/>
          </a:prstGeom>
          <a:noFill/>
        </p:spPr>
        <p:txBody>
          <a:bodyPr wrap="square" rtlCol="0" anchor="ctr">
            <a:spAutoFit/>
          </a:bodyPr>
          <a:lstStyle/>
          <a:p>
            <a:pPr algn="ctr"/>
            <a:r>
              <a:rPr lang="en-US" sz="2400" b="1" dirty="0" smtClean="0">
                <a:latin typeface="Segoe UI Black" charset="0"/>
                <a:ea typeface="Segoe UI Black" charset="0"/>
                <a:cs typeface="Segoe UI Black" charset="0"/>
              </a:rPr>
              <a:t>The bottom number, or denominator, tells us how many groups to share into.  The top number, or numerator, tells us how many groups to count</a:t>
            </a:r>
            <a:r>
              <a:rPr lang="en-US" sz="2400" b="1" dirty="0">
                <a:latin typeface="Segoe UI Black" charset="0"/>
                <a:ea typeface="Segoe UI Black" charset="0"/>
                <a:cs typeface="Segoe UI Black" charset="0"/>
              </a:rPr>
              <a:t>.  To </a:t>
            </a:r>
            <a:r>
              <a:rPr lang="en-US" sz="2400" b="1" dirty="0" smtClean="0">
                <a:latin typeface="Segoe UI Black" charset="0"/>
                <a:ea typeface="Segoe UI Black" charset="0"/>
                <a:cs typeface="Segoe UI Black" charset="0"/>
              </a:rPr>
              <a:t>find one quarter we sort into four groups and count one group.</a:t>
            </a:r>
            <a:endParaRPr lang="en-US" sz="2400" b="1" dirty="0">
              <a:latin typeface="Segoe UI Black" charset="0"/>
              <a:ea typeface="Segoe UI Black" charset="0"/>
              <a:cs typeface="Segoe UI Black" charset="0"/>
            </a:endParaRPr>
          </a:p>
        </p:txBody>
      </p:sp>
      <p:pic>
        <p:nvPicPr>
          <p:cNvPr id="28" name="Picture 27"/>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5699541" y="4070017"/>
            <a:ext cx="353684" cy="360000"/>
          </a:xfrm>
          <a:prstGeom prst="rect">
            <a:avLst/>
          </a:prstGeom>
        </p:spPr>
      </p:pic>
      <p:pic>
        <p:nvPicPr>
          <p:cNvPr id="29" name="Picture 28"/>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1066870" y="3295661"/>
            <a:ext cx="353684" cy="360000"/>
          </a:xfrm>
          <a:prstGeom prst="rect">
            <a:avLst/>
          </a:prstGeom>
        </p:spPr>
      </p:pic>
      <p:pic>
        <p:nvPicPr>
          <p:cNvPr id="33" name="Picture 32"/>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910056" y="4129608"/>
            <a:ext cx="353684" cy="360000"/>
          </a:xfrm>
          <a:prstGeom prst="rect">
            <a:avLst/>
          </a:prstGeom>
        </p:spPr>
      </p:pic>
      <p:pic>
        <p:nvPicPr>
          <p:cNvPr id="42" name="Picture 41"/>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6003475" y="4526124"/>
            <a:ext cx="353684" cy="360000"/>
          </a:xfrm>
          <a:prstGeom prst="rect">
            <a:avLst/>
          </a:prstGeom>
        </p:spPr>
      </p:pic>
      <p:pic>
        <p:nvPicPr>
          <p:cNvPr id="43" name="Picture 42"/>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3440543" y="3371187"/>
            <a:ext cx="353684" cy="360000"/>
          </a:xfrm>
          <a:prstGeom prst="rect">
            <a:avLst/>
          </a:prstGeom>
        </p:spPr>
      </p:pic>
      <p:pic>
        <p:nvPicPr>
          <p:cNvPr id="46" name="Picture 45"/>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4076473" y="3371187"/>
            <a:ext cx="353684" cy="360000"/>
          </a:xfrm>
          <a:prstGeom prst="rect">
            <a:avLst/>
          </a:prstGeom>
        </p:spPr>
      </p:pic>
      <p:pic>
        <p:nvPicPr>
          <p:cNvPr id="47" name="Picture 46"/>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7783227" y="3024219"/>
            <a:ext cx="353684" cy="360000"/>
          </a:xfrm>
          <a:prstGeom prst="rect">
            <a:avLst/>
          </a:prstGeom>
        </p:spPr>
      </p:pic>
      <p:pic>
        <p:nvPicPr>
          <p:cNvPr id="49" name="Picture 48"/>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7252701" y="2979576"/>
            <a:ext cx="353684" cy="360000"/>
          </a:xfrm>
          <a:prstGeom prst="rect">
            <a:avLst/>
          </a:prstGeom>
        </p:spPr>
      </p:pic>
      <p:pic>
        <p:nvPicPr>
          <p:cNvPr id="55" name="Picture 54"/>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1519894" y="3671968"/>
            <a:ext cx="353684" cy="360000"/>
          </a:xfrm>
          <a:prstGeom prst="rect">
            <a:avLst/>
          </a:prstGeom>
        </p:spPr>
      </p:pic>
      <p:pic>
        <p:nvPicPr>
          <p:cNvPr id="57" name="Picture 56"/>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5182467" y="4526124"/>
            <a:ext cx="353684" cy="360000"/>
          </a:xfrm>
          <a:prstGeom prst="rect">
            <a:avLst/>
          </a:prstGeom>
        </p:spPr>
      </p:pic>
      <p:pic>
        <p:nvPicPr>
          <p:cNvPr id="37" name="Picture 36"/>
          <p:cNvPicPr>
            <a:picLocks noChangeAspect="1"/>
          </p:cNvPicPr>
          <p:nvPr/>
        </p:nvPicPr>
        <p:blipFill rotWithShape="1">
          <a:blip r:embed="rId4">
            <a:duotone>
              <a:schemeClr val="accent4">
                <a:shade val="45000"/>
                <a:satMod val="135000"/>
              </a:schemeClr>
              <a:prstClr val="white"/>
            </a:duotone>
            <a:extLst>
              <a:ext uri="{28A0092B-C50C-407E-A947-70E740481C1C}">
                <a14:useLocalDpi xmlns:a14="http://schemas.microsoft.com/office/drawing/2010/main" val="0"/>
              </a:ext>
            </a:extLst>
          </a:blip>
          <a:srcRect l="16280" t="27154" r="12012" b="20731"/>
          <a:stretch/>
        </p:blipFill>
        <p:spPr>
          <a:xfrm>
            <a:off x="7872378" y="3710017"/>
            <a:ext cx="353684" cy="360000"/>
          </a:xfrm>
          <a:prstGeom prst="rect">
            <a:avLst/>
          </a:prstGeom>
        </p:spPr>
      </p:pic>
      <p:graphicFrame>
        <p:nvGraphicFramePr>
          <p:cNvPr id="40" name="Table 39"/>
          <p:cNvGraphicFramePr>
            <a:graphicFrameLocks noGrp="1"/>
          </p:cNvGraphicFramePr>
          <p:nvPr>
            <p:extLst>
              <p:ext uri="{D42A27DB-BD31-4B8C-83A1-F6EECF244321}">
                <p14:modId xmlns:p14="http://schemas.microsoft.com/office/powerpoint/2010/main" val="3038251019"/>
              </p:ext>
            </p:extLst>
          </p:nvPr>
        </p:nvGraphicFramePr>
        <p:xfrm>
          <a:off x="1717239" y="923603"/>
          <a:ext cx="5709522" cy="1928092"/>
        </p:xfrm>
        <a:graphic>
          <a:graphicData uri="http://schemas.openxmlformats.org/drawingml/2006/table">
            <a:tbl>
              <a:tblPr firstRow="1" bandRow="1">
                <a:tableStyleId>{5C22544A-7EE6-4342-B048-85BDC9FD1C3A}</a:tableStyleId>
              </a:tblPr>
              <a:tblGrid>
                <a:gridCol w="815646">
                  <a:extLst>
                    <a:ext uri="{9D8B030D-6E8A-4147-A177-3AD203B41FA5}">
                      <a16:colId xmlns:a16="http://schemas.microsoft.com/office/drawing/2014/main" val="1937263476"/>
                    </a:ext>
                  </a:extLst>
                </a:gridCol>
                <a:gridCol w="1248686">
                  <a:extLst>
                    <a:ext uri="{9D8B030D-6E8A-4147-A177-3AD203B41FA5}">
                      <a16:colId xmlns:a16="http://schemas.microsoft.com/office/drawing/2014/main" val="1585936036"/>
                    </a:ext>
                  </a:extLst>
                </a:gridCol>
                <a:gridCol w="1316182">
                  <a:extLst>
                    <a:ext uri="{9D8B030D-6E8A-4147-A177-3AD203B41FA5}">
                      <a16:colId xmlns:a16="http://schemas.microsoft.com/office/drawing/2014/main" val="63854357"/>
                    </a:ext>
                  </a:extLst>
                </a:gridCol>
                <a:gridCol w="734291">
                  <a:extLst>
                    <a:ext uri="{9D8B030D-6E8A-4147-A177-3AD203B41FA5}">
                      <a16:colId xmlns:a16="http://schemas.microsoft.com/office/drawing/2014/main" val="1903201798"/>
                    </a:ext>
                  </a:extLst>
                </a:gridCol>
                <a:gridCol w="1594717">
                  <a:extLst>
                    <a:ext uri="{9D8B030D-6E8A-4147-A177-3AD203B41FA5}">
                      <a16:colId xmlns:a16="http://schemas.microsoft.com/office/drawing/2014/main" val="834688618"/>
                    </a:ext>
                  </a:extLst>
                </a:gridCol>
              </a:tblGrid>
              <a:tr h="964046">
                <a:tc>
                  <a:txBody>
                    <a:bodyPr/>
                    <a:lstStyle/>
                    <a:p>
                      <a:pPr algn="ctr"/>
                      <a:r>
                        <a:rPr lang="en-GB" sz="4800" b="1" kern="1200" dirty="0" smtClean="0">
                          <a:solidFill>
                            <a:schemeClr val="tx1"/>
                          </a:solidFill>
                          <a:latin typeface="Segoe UI Black" charset="0"/>
                          <a:ea typeface="Segoe UI Black" charset="0"/>
                          <a:cs typeface="Segoe UI Black" charset="0"/>
                        </a:rPr>
                        <a:t>1</a:t>
                      </a:r>
                      <a:endParaRPr lang="en-GB" sz="4800" b="1" kern="1200" dirty="0">
                        <a:solidFill>
                          <a:schemeClr val="tx1"/>
                        </a:solidFill>
                        <a:latin typeface="Segoe UI Black" charset="0"/>
                        <a:ea typeface="Segoe UI Black" charset="0"/>
                        <a:cs typeface="Segoe UI Black"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7200" b="1" kern="1200" dirty="0" smtClean="0">
                          <a:solidFill>
                            <a:schemeClr val="tx1"/>
                          </a:solidFill>
                          <a:latin typeface="Segoe UI Black" charset="0"/>
                          <a:ea typeface="Segoe UI Black" charset="0"/>
                          <a:cs typeface="Segoe UI Black" charset="0"/>
                        </a:rPr>
                        <a:t>of</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ctr"/>
                      <a:r>
                        <a:rPr lang="en-GB" sz="7200" b="1" kern="1200" dirty="0" smtClean="0">
                          <a:solidFill>
                            <a:schemeClr val="tx1"/>
                          </a:solidFill>
                          <a:latin typeface="Segoe UI Black" charset="0"/>
                          <a:ea typeface="Segoe UI Black" charset="0"/>
                          <a:cs typeface="Segoe UI Black" charset="0"/>
                        </a:rPr>
                        <a:t>12</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r>
                        <a:rPr lang="en-GB" sz="7200" b="1" kern="1200" dirty="0" smtClean="0">
                          <a:solidFill>
                            <a:schemeClr val="tx1"/>
                          </a:solidFill>
                          <a:latin typeface="Segoe UI Black" charset="0"/>
                          <a:ea typeface="Segoe UI Black" charset="0"/>
                          <a:cs typeface="Segoe UI Black" charset="0"/>
                        </a:rPr>
                        <a:t>=</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1088627"/>
                  </a:ext>
                </a:extLst>
              </a:tr>
              <a:tr h="964046">
                <a:tc>
                  <a:txBody>
                    <a:bodyPr/>
                    <a:lstStyle/>
                    <a:p>
                      <a:pPr algn="ctr"/>
                      <a:r>
                        <a:rPr lang="en-GB" sz="4800" b="1" kern="1200" dirty="0" smtClean="0">
                          <a:solidFill>
                            <a:schemeClr val="tx1"/>
                          </a:solidFill>
                          <a:latin typeface="Segoe UI Black" charset="0"/>
                          <a:ea typeface="Segoe UI Black" charset="0"/>
                          <a:cs typeface="Segoe UI Black" charset="0"/>
                        </a:rPr>
                        <a:t>4</a:t>
                      </a: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1029611"/>
                  </a:ext>
                </a:extLst>
              </a:tr>
            </a:tbl>
          </a:graphicData>
        </a:graphic>
      </p:graphicFrame>
      <p:sp>
        <p:nvSpPr>
          <p:cNvPr id="5" name="Rectangle 4"/>
          <p:cNvSpPr/>
          <p:nvPr/>
        </p:nvSpPr>
        <p:spPr>
          <a:xfrm>
            <a:off x="6036213" y="1288837"/>
            <a:ext cx="737702" cy="1200329"/>
          </a:xfrm>
          <a:prstGeom prst="rect">
            <a:avLst/>
          </a:prstGeom>
        </p:spPr>
        <p:txBody>
          <a:bodyPr wrap="none">
            <a:spAutoFit/>
          </a:bodyPr>
          <a:lstStyle/>
          <a:p>
            <a:pPr algn="ctr"/>
            <a:r>
              <a:rPr lang="en-GB" sz="7200" b="1" dirty="0">
                <a:latin typeface="Segoe UI Black" charset="0"/>
                <a:ea typeface="Segoe UI Black" charset="0"/>
                <a:cs typeface="Segoe UI Black" charset="0"/>
              </a:rPr>
              <a:t>3</a:t>
            </a:r>
          </a:p>
        </p:txBody>
      </p:sp>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3722789" y="3800895"/>
            <a:ext cx="353684" cy="360000"/>
          </a:xfrm>
          <a:prstGeom prst="rect">
            <a:avLst/>
          </a:prstGeom>
        </p:spPr>
      </p:pic>
      <p:sp>
        <p:nvSpPr>
          <p:cNvPr id="27" name="Oval 26"/>
          <p:cNvSpPr/>
          <p:nvPr/>
        </p:nvSpPr>
        <p:spPr>
          <a:xfrm>
            <a:off x="512271" y="3094568"/>
            <a:ext cx="1609565" cy="167756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182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1765" y="0"/>
            <a:ext cx="9144000" cy="923330"/>
          </a:xfrm>
          <a:prstGeom prst="rect">
            <a:avLst/>
          </a:prstGeom>
          <a:noFill/>
        </p:spPr>
        <p:txBody>
          <a:bodyPr wrap="square" rtlCol="0" anchor="ctr">
            <a:spAutoFit/>
          </a:bodyPr>
          <a:lstStyle/>
          <a:p>
            <a:pPr algn="ctr"/>
            <a:r>
              <a:rPr lang="en-US" sz="5400" b="1" dirty="0">
                <a:latin typeface="Segoe UI Black" charset="0"/>
                <a:ea typeface="Segoe UI Black" charset="0"/>
                <a:cs typeface="Segoe UI Black" charset="0"/>
              </a:rPr>
              <a:t>Grouping physical objects</a:t>
            </a:r>
            <a:endParaRPr lang="en-US" sz="4800" b="1" dirty="0">
              <a:latin typeface="Segoe UI Black" charset="0"/>
              <a:ea typeface="Segoe UI Black" charset="0"/>
              <a:cs typeface="Segoe UI Black" charset="0"/>
            </a:endParaRPr>
          </a:p>
        </p:txBody>
      </p:sp>
      <p:sp>
        <p:nvSpPr>
          <p:cNvPr id="22" name="TextBox 21"/>
          <p:cNvSpPr txBox="1"/>
          <p:nvPr/>
        </p:nvSpPr>
        <p:spPr>
          <a:xfrm>
            <a:off x="1765" y="5288340"/>
            <a:ext cx="9144000" cy="1569660"/>
          </a:xfrm>
          <a:prstGeom prst="rect">
            <a:avLst/>
          </a:prstGeom>
          <a:noFill/>
        </p:spPr>
        <p:txBody>
          <a:bodyPr wrap="square" rtlCol="0" anchor="ctr">
            <a:spAutoFit/>
          </a:bodyPr>
          <a:lstStyle/>
          <a:p>
            <a:pPr algn="ctr"/>
            <a:r>
              <a:rPr lang="en-US" sz="2400" b="1" dirty="0" smtClean="0">
                <a:latin typeface="Segoe UI Black" charset="0"/>
                <a:ea typeface="Segoe UI Black" charset="0"/>
                <a:cs typeface="Segoe UI Black" charset="0"/>
              </a:rPr>
              <a:t>The bottom number, or denominator, tells us how many groups to share into.  The top number, or numerator, tells us how many groups to count</a:t>
            </a:r>
            <a:r>
              <a:rPr lang="en-US" sz="2400" b="1" dirty="0">
                <a:latin typeface="Segoe UI Black" charset="0"/>
                <a:ea typeface="Segoe UI Black" charset="0"/>
                <a:cs typeface="Segoe UI Black" charset="0"/>
              </a:rPr>
              <a:t>.  To </a:t>
            </a:r>
            <a:r>
              <a:rPr lang="en-US" sz="2400" b="1" dirty="0" smtClean="0">
                <a:latin typeface="Segoe UI Black" charset="0"/>
                <a:ea typeface="Segoe UI Black" charset="0"/>
                <a:cs typeface="Segoe UI Black" charset="0"/>
              </a:rPr>
              <a:t>find two quarters we sort into four groups and count two groups.</a:t>
            </a:r>
            <a:endParaRPr lang="en-US" sz="2400" b="1" dirty="0">
              <a:latin typeface="Segoe UI Black" charset="0"/>
              <a:ea typeface="Segoe UI Black" charset="0"/>
              <a:cs typeface="Segoe UI Black" charset="0"/>
            </a:endParaRPr>
          </a:p>
        </p:txBody>
      </p:sp>
      <p:pic>
        <p:nvPicPr>
          <p:cNvPr id="28" name="Picture 27"/>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5699541" y="4070017"/>
            <a:ext cx="353684" cy="360000"/>
          </a:xfrm>
          <a:prstGeom prst="rect">
            <a:avLst/>
          </a:prstGeom>
        </p:spPr>
      </p:pic>
      <p:pic>
        <p:nvPicPr>
          <p:cNvPr id="29" name="Picture 28"/>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1066870" y="3295661"/>
            <a:ext cx="353684" cy="360000"/>
          </a:xfrm>
          <a:prstGeom prst="rect">
            <a:avLst/>
          </a:prstGeom>
        </p:spPr>
      </p:pic>
      <p:pic>
        <p:nvPicPr>
          <p:cNvPr id="33" name="Picture 32"/>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910056" y="4129608"/>
            <a:ext cx="353684" cy="360000"/>
          </a:xfrm>
          <a:prstGeom prst="rect">
            <a:avLst/>
          </a:prstGeom>
        </p:spPr>
      </p:pic>
      <p:pic>
        <p:nvPicPr>
          <p:cNvPr id="42" name="Picture 41"/>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6003475" y="4526124"/>
            <a:ext cx="353684" cy="360000"/>
          </a:xfrm>
          <a:prstGeom prst="rect">
            <a:avLst/>
          </a:prstGeom>
        </p:spPr>
      </p:pic>
      <p:pic>
        <p:nvPicPr>
          <p:cNvPr id="43" name="Picture 42"/>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3440543" y="3371187"/>
            <a:ext cx="353684" cy="360000"/>
          </a:xfrm>
          <a:prstGeom prst="rect">
            <a:avLst/>
          </a:prstGeom>
        </p:spPr>
      </p:pic>
      <p:pic>
        <p:nvPicPr>
          <p:cNvPr id="46" name="Picture 45"/>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4076473" y="3371187"/>
            <a:ext cx="353684" cy="360000"/>
          </a:xfrm>
          <a:prstGeom prst="rect">
            <a:avLst/>
          </a:prstGeom>
        </p:spPr>
      </p:pic>
      <p:pic>
        <p:nvPicPr>
          <p:cNvPr id="47" name="Picture 46"/>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7783227" y="3024219"/>
            <a:ext cx="353684" cy="360000"/>
          </a:xfrm>
          <a:prstGeom prst="rect">
            <a:avLst/>
          </a:prstGeom>
        </p:spPr>
      </p:pic>
      <p:pic>
        <p:nvPicPr>
          <p:cNvPr id="49" name="Picture 48"/>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7252701" y="2979576"/>
            <a:ext cx="353684" cy="360000"/>
          </a:xfrm>
          <a:prstGeom prst="rect">
            <a:avLst/>
          </a:prstGeom>
        </p:spPr>
      </p:pic>
      <p:pic>
        <p:nvPicPr>
          <p:cNvPr id="55" name="Picture 54"/>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1519894" y="3671968"/>
            <a:ext cx="353684" cy="360000"/>
          </a:xfrm>
          <a:prstGeom prst="rect">
            <a:avLst/>
          </a:prstGeom>
        </p:spPr>
      </p:pic>
      <p:pic>
        <p:nvPicPr>
          <p:cNvPr id="57" name="Picture 56"/>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5182467" y="4526124"/>
            <a:ext cx="353684" cy="360000"/>
          </a:xfrm>
          <a:prstGeom prst="rect">
            <a:avLst/>
          </a:prstGeom>
        </p:spPr>
      </p:pic>
      <p:pic>
        <p:nvPicPr>
          <p:cNvPr id="37" name="Picture 36"/>
          <p:cNvPicPr>
            <a:picLocks noChangeAspect="1"/>
          </p:cNvPicPr>
          <p:nvPr/>
        </p:nvPicPr>
        <p:blipFill rotWithShape="1">
          <a:blip r:embed="rId4">
            <a:duotone>
              <a:schemeClr val="accent4">
                <a:shade val="45000"/>
                <a:satMod val="135000"/>
              </a:schemeClr>
              <a:prstClr val="white"/>
            </a:duotone>
            <a:extLst>
              <a:ext uri="{28A0092B-C50C-407E-A947-70E740481C1C}">
                <a14:useLocalDpi xmlns:a14="http://schemas.microsoft.com/office/drawing/2010/main" val="0"/>
              </a:ext>
            </a:extLst>
          </a:blip>
          <a:srcRect l="16280" t="27154" r="12012" b="20731"/>
          <a:stretch/>
        </p:blipFill>
        <p:spPr>
          <a:xfrm>
            <a:off x="7872378" y="3710017"/>
            <a:ext cx="353684" cy="360000"/>
          </a:xfrm>
          <a:prstGeom prst="rect">
            <a:avLst/>
          </a:prstGeom>
        </p:spPr>
      </p:pic>
      <p:graphicFrame>
        <p:nvGraphicFramePr>
          <p:cNvPr id="40" name="Table 39"/>
          <p:cNvGraphicFramePr>
            <a:graphicFrameLocks noGrp="1"/>
          </p:cNvGraphicFramePr>
          <p:nvPr>
            <p:extLst>
              <p:ext uri="{D42A27DB-BD31-4B8C-83A1-F6EECF244321}">
                <p14:modId xmlns:p14="http://schemas.microsoft.com/office/powerpoint/2010/main" val="1243627603"/>
              </p:ext>
            </p:extLst>
          </p:nvPr>
        </p:nvGraphicFramePr>
        <p:xfrm>
          <a:off x="1717239" y="923603"/>
          <a:ext cx="5709522" cy="1928092"/>
        </p:xfrm>
        <a:graphic>
          <a:graphicData uri="http://schemas.openxmlformats.org/drawingml/2006/table">
            <a:tbl>
              <a:tblPr firstRow="1" bandRow="1">
                <a:tableStyleId>{5C22544A-7EE6-4342-B048-85BDC9FD1C3A}</a:tableStyleId>
              </a:tblPr>
              <a:tblGrid>
                <a:gridCol w="815646">
                  <a:extLst>
                    <a:ext uri="{9D8B030D-6E8A-4147-A177-3AD203B41FA5}">
                      <a16:colId xmlns:a16="http://schemas.microsoft.com/office/drawing/2014/main" val="1937263476"/>
                    </a:ext>
                  </a:extLst>
                </a:gridCol>
                <a:gridCol w="1248686">
                  <a:extLst>
                    <a:ext uri="{9D8B030D-6E8A-4147-A177-3AD203B41FA5}">
                      <a16:colId xmlns:a16="http://schemas.microsoft.com/office/drawing/2014/main" val="1585936036"/>
                    </a:ext>
                  </a:extLst>
                </a:gridCol>
                <a:gridCol w="1316182">
                  <a:extLst>
                    <a:ext uri="{9D8B030D-6E8A-4147-A177-3AD203B41FA5}">
                      <a16:colId xmlns:a16="http://schemas.microsoft.com/office/drawing/2014/main" val="63854357"/>
                    </a:ext>
                  </a:extLst>
                </a:gridCol>
                <a:gridCol w="734291">
                  <a:extLst>
                    <a:ext uri="{9D8B030D-6E8A-4147-A177-3AD203B41FA5}">
                      <a16:colId xmlns:a16="http://schemas.microsoft.com/office/drawing/2014/main" val="1903201798"/>
                    </a:ext>
                  </a:extLst>
                </a:gridCol>
                <a:gridCol w="1594717">
                  <a:extLst>
                    <a:ext uri="{9D8B030D-6E8A-4147-A177-3AD203B41FA5}">
                      <a16:colId xmlns:a16="http://schemas.microsoft.com/office/drawing/2014/main" val="834688618"/>
                    </a:ext>
                  </a:extLst>
                </a:gridCol>
              </a:tblGrid>
              <a:tr h="964046">
                <a:tc>
                  <a:txBody>
                    <a:bodyPr/>
                    <a:lstStyle/>
                    <a:p>
                      <a:pPr algn="ctr"/>
                      <a:r>
                        <a:rPr lang="en-GB" sz="4800" b="1" kern="1200" dirty="0" smtClean="0">
                          <a:solidFill>
                            <a:schemeClr val="tx1"/>
                          </a:solidFill>
                          <a:latin typeface="Segoe UI Black" charset="0"/>
                          <a:ea typeface="Segoe UI Black" charset="0"/>
                          <a:cs typeface="Segoe UI Black" charset="0"/>
                        </a:rPr>
                        <a:t>2</a:t>
                      </a:r>
                      <a:endParaRPr lang="en-GB" sz="4800" b="1" kern="1200" dirty="0">
                        <a:solidFill>
                          <a:schemeClr val="tx1"/>
                        </a:solidFill>
                        <a:latin typeface="Segoe UI Black" charset="0"/>
                        <a:ea typeface="Segoe UI Black" charset="0"/>
                        <a:cs typeface="Segoe UI Black"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7200" b="1" kern="1200" dirty="0" smtClean="0">
                          <a:solidFill>
                            <a:schemeClr val="tx1"/>
                          </a:solidFill>
                          <a:latin typeface="Segoe UI Black" charset="0"/>
                          <a:ea typeface="Segoe UI Black" charset="0"/>
                          <a:cs typeface="Segoe UI Black" charset="0"/>
                        </a:rPr>
                        <a:t>of</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ctr"/>
                      <a:r>
                        <a:rPr lang="en-GB" sz="7200" b="1" kern="1200" dirty="0" smtClean="0">
                          <a:solidFill>
                            <a:schemeClr val="tx1"/>
                          </a:solidFill>
                          <a:latin typeface="Segoe UI Black" charset="0"/>
                          <a:ea typeface="Segoe UI Black" charset="0"/>
                          <a:cs typeface="Segoe UI Black" charset="0"/>
                        </a:rPr>
                        <a:t>12</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r>
                        <a:rPr lang="en-GB" sz="7200" b="1" kern="1200" dirty="0" smtClean="0">
                          <a:solidFill>
                            <a:schemeClr val="tx1"/>
                          </a:solidFill>
                          <a:latin typeface="Segoe UI Black" charset="0"/>
                          <a:ea typeface="Segoe UI Black" charset="0"/>
                          <a:cs typeface="Segoe UI Black" charset="0"/>
                        </a:rPr>
                        <a:t>=</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1088627"/>
                  </a:ext>
                </a:extLst>
              </a:tr>
              <a:tr h="964046">
                <a:tc>
                  <a:txBody>
                    <a:bodyPr/>
                    <a:lstStyle/>
                    <a:p>
                      <a:pPr algn="ctr"/>
                      <a:r>
                        <a:rPr lang="en-GB" sz="4800" b="1" kern="1200" dirty="0" smtClean="0">
                          <a:solidFill>
                            <a:schemeClr val="tx1"/>
                          </a:solidFill>
                          <a:latin typeface="Segoe UI Black" charset="0"/>
                          <a:ea typeface="Segoe UI Black" charset="0"/>
                          <a:cs typeface="Segoe UI Black" charset="0"/>
                        </a:rPr>
                        <a:t>4</a:t>
                      </a: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1029611"/>
                  </a:ext>
                </a:extLst>
              </a:tr>
            </a:tbl>
          </a:graphicData>
        </a:graphic>
      </p:graphicFrame>
      <p:sp>
        <p:nvSpPr>
          <p:cNvPr id="5" name="Rectangle 4"/>
          <p:cNvSpPr/>
          <p:nvPr/>
        </p:nvSpPr>
        <p:spPr>
          <a:xfrm>
            <a:off x="6036213" y="1288837"/>
            <a:ext cx="737702" cy="1200329"/>
          </a:xfrm>
          <a:prstGeom prst="rect">
            <a:avLst/>
          </a:prstGeom>
        </p:spPr>
        <p:txBody>
          <a:bodyPr wrap="none">
            <a:spAutoFit/>
          </a:bodyPr>
          <a:lstStyle/>
          <a:p>
            <a:pPr algn="ctr"/>
            <a:r>
              <a:rPr lang="en-GB" sz="7200" b="1" dirty="0" smtClean="0">
                <a:latin typeface="Segoe UI Black" charset="0"/>
                <a:ea typeface="Segoe UI Black" charset="0"/>
                <a:cs typeface="Segoe UI Black" charset="0"/>
              </a:rPr>
              <a:t>6</a:t>
            </a:r>
            <a:endParaRPr lang="en-GB" sz="7200" b="1" dirty="0">
              <a:latin typeface="Segoe UI Black" charset="0"/>
              <a:ea typeface="Segoe UI Black" charset="0"/>
              <a:cs typeface="Segoe UI Black" charset="0"/>
            </a:endParaRPr>
          </a:p>
        </p:txBody>
      </p:sp>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3722789" y="3800895"/>
            <a:ext cx="353684" cy="360000"/>
          </a:xfrm>
          <a:prstGeom prst="rect">
            <a:avLst/>
          </a:prstGeom>
        </p:spPr>
      </p:pic>
      <p:sp>
        <p:nvSpPr>
          <p:cNvPr id="27" name="Oval 26"/>
          <p:cNvSpPr/>
          <p:nvPr/>
        </p:nvSpPr>
        <p:spPr>
          <a:xfrm>
            <a:off x="512271" y="3094568"/>
            <a:ext cx="1609565" cy="167756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3124529" y="2915060"/>
            <a:ext cx="1609565" cy="167756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659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1765" y="0"/>
            <a:ext cx="9144000" cy="923330"/>
          </a:xfrm>
          <a:prstGeom prst="rect">
            <a:avLst/>
          </a:prstGeom>
          <a:noFill/>
        </p:spPr>
        <p:txBody>
          <a:bodyPr wrap="square" rtlCol="0" anchor="ctr">
            <a:spAutoFit/>
          </a:bodyPr>
          <a:lstStyle/>
          <a:p>
            <a:pPr algn="ctr"/>
            <a:r>
              <a:rPr lang="en-US" sz="5400" b="1" dirty="0">
                <a:latin typeface="Segoe UI Black" charset="0"/>
                <a:ea typeface="Segoe UI Black" charset="0"/>
                <a:cs typeface="Segoe UI Black" charset="0"/>
              </a:rPr>
              <a:t>Grouping physical objects</a:t>
            </a:r>
            <a:endParaRPr lang="en-US" sz="4800" b="1" dirty="0">
              <a:latin typeface="Segoe UI Black" charset="0"/>
              <a:ea typeface="Segoe UI Black" charset="0"/>
              <a:cs typeface="Segoe UI Black" charset="0"/>
            </a:endParaRPr>
          </a:p>
        </p:txBody>
      </p:sp>
      <p:sp>
        <p:nvSpPr>
          <p:cNvPr id="22" name="TextBox 21"/>
          <p:cNvSpPr txBox="1"/>
          <p:nvPr/>
        </p:nvSpPr>
        <p:spPr>
          <a:xfrm>
            <a:off x="1765" y="5288340"/>
            <a:ext cx="9144000" cy="1569660"/>
          </a:xfrm>
          <a:prstGeom prst="rect">
            <a:avLst/>
          </a:prstGeom>
          <a:noFill/>
        </p:spPr>
        <p:txBody>
          <a:bodyPr wrap="square" rtlCol="0" anchor="ctr">
            <a:spAutoFit/>
          </a:bodyPr>
          <a:lstStyle/>
          <a:p>
            <a:pPr algn="ctr"/>
            <a:r>
              <a:rPr lang="en-US" sz="2400" b="1" dirty="0" smtClean="0">
                <a:latin typeface="Segoe UI Black" charset="0"/>
                <a:ea typeface="Segoe UI Black" charset="0"/>
                <a:cs typeface="Segoe UI Black" charset="0"/>
              </a:rPr>
              <a:t>The bottom number, or denominator, tells us how many groups to share into.  The top number, or numerator, tells us how many groups to count</a:t>
            </a:r>
            <a:r>
              <a:rPr lang="en-US" sz="2400" b="1" dirty="0">
                <a:latin typeface="Segoe UI Black" charset="0"/>
                <a:ea typeface="Segoe UI Black" charset="0"/>
                <a:cs typeface="Segoe UI Black" charset="0"/>
              </a:rPr>
              <a:t>.  To </a:t>
            </a:r>
            <a:r>
              <a:rPr lang="en-US" sz="2400" b="1" dirty="0" smtClean="0">
                <a:latin typeface="Segoe UI Black" charset="0"/>
                <a:ea typeface="Segoe UI Black" charset="0"/>
                <a:cs typeface="Segoe UI Black" charset="0"/>
              </a:rPr>
              <a:t>find three quarters we sort into four groups and count three groups.</a:t>
            </a:r>
            <a:endParaRPr lang="en-US" sz="2400" b="1" dirty="0">
              <a:latin typeface="Segoe UI Black" charset="0"/>
              <a:ea typeface="Segoe UI Black" charset="0"/>
              <a:cs typeface="Segoe UI Black" charset="0"/>
            </a:endParaRPr>
          </a:p>
        </p:txBody>
      </p:sp>
      <p:pic>
        <p:nvPicPr>
          <p:cNvPr id="28" name="Picture 27"/>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5699541" y="4070017"/>
            <a:ext cx="353684" cy="360000"/>
          </a:xfrm>
          <a:prstGeom prst="rect">
            <a:avLst/>
          </a:prstGeom>
        </p:spPr>
      </p:pic>
      <p:pic>
        <p:nvPicPr>
          <p:cNvPr id="29" name="Picture 28"/>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1066870" y="3295661"/>
            <a:ext cx="353684" cy="360000"/>
          </a:xfrm>
          <a:prstGeom prst="rect">
            <a:avLst/>
          </a:prstGeom>
        </p:spPr>
      </p:pic>
      <p:pic>
        <p:nvPicPr>
          <p:cNvPr id="33" name="Picture 32"/>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910056" y="4129608"/>
            <a:ext cx="353684" cy="360000"/>
          </a:xfrm>
          <a:prstGeom prst="rect">
            <a:avLst/>
          </a:prstGeom>
        </p:spPr>
      </p:pic>
      <p:pic>
        <p:nvPicPr>
          <p:cNvPr id="42" name="Picture 41"/>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6003475" y="4526124"/>
            <a:ext cx="353684" cy="360000"/>
          </a:xfrm>
          <a:prstGeom prst="rect">
            <a:avLst/>
          </a:prstGeom>
        </p:spPr>
      </p:pic>
      <p:pic>
        <p:nvPicPr>
          <p:cNvPr id="43" name="Picture 42"/>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3440543" y="3371187"/>
            <a:ext cx="353684" cy="360000"/>
          </a:xfrm>
          <a:prstGeom prst="rect">
            <a:avLst/>
          </a:prstGeom>
        </p:spPr>
      </p:pic>
      <p:pic>
        <p:nvPicPr>
          <p:cNvPr id="46" name="Picture 45"/>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4076473" y="3371187"/>
            <a:ext cx="353684" cy="360000"/>
          </a:xfrm>
          <a:prstGeom prst="rect">
            <a:avLst/>
          </a:prstGeom>
        </p:spPr>
      </p:pic>
      <p:pic>
        <p:nvPicPr>
          <p:cNvPr id="47" name="Picture 46"/>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7783227" y="3024219"/>
            <a:ext cx="353684" cy="360000"/>
          </a:xfrm>
          <a:prstGeom prst="rect">
            <a:avLst/>
          </a:prstGeom>
        </p:spPr>
      </p:pic>
      <p:pic>
        <p:nvPicPr>
          <p:cNvPr id="49" name="Picture 48"/>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7252701" y="2979576"/>
            <a:ext cx="353684" cy="360000"/>
          </a:xfrm>
          <a:prstGeom prst="rect">
            <a:avLst/>
          </a:prstGeom>
        </p:spPr>
      </p:pic>
      <p:pic>
        <p:nvPicPr>
          <p:cNvPr id="55" name="Picture 54"/>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1519894" y="3671968"/>
            <a:ext cx="353684" cy="360000"/>
          </a:xfrm>
          <a:prstGeom prst="rect">
            <a:avLst/>
          </a:prstGeom>
        </p:spPr>
      </p:pic>
      <p:pic>
        <p:nvPicPr>
          <p:cNvPr id="57" name="Picture 56"/>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5182467" y="4526124"/>
            <a:ext cx="353684" cy="360000"/>
          </a:xfrm>
          <a:prstGeom prst="rect">
            <a:avLst/>
          </a:prstGeom>
        </p:spPr>
      </p:pic>
      <p:pic>
        <p:nvPicPr>
          <p:cNvPr id="37" name="Picture 36"/>
          <p:cNvPicPr>
            <a:picLocks noChangeAspect="1"/>
          </p:cNvPicPr>
          <p:nvPr/>
        </p:nvPicPr>
        <p:blipFill rotWithShape="1">
          <a:blip r:embed="rId4">
            <a:duotone>
              <a:schemeClr val="accent4">
                <a:shade val="45000"/>
                <a:satMod val="135000"/>
              </a:schemeClr>
              <a:prstClr val="white"/>
            </a:duotone>
            <a:extLst>
              <a:ext uri="{28A0092B-C50C-407E-A947-70E740481C1C}">
                <a14:useLocalDpi xmlns:a14="http://schemas.microsoft.com/office/drawing/2010/main" val="0"/>
              </a:ext>
            </a:extLst>
          </a:blip>
          <a:srcRect l="16280" t="27154" r="12012" b="20731"/>
          <a:stretch/>
        </p:blipFill>
        <p:spPr>
          <a:xfrm>
            <a:off x="7872378" y="3710017"/>
            <a:ext cx="353684" cy="360000"/>
          </a:xfrm>
          <a:prstGeom prst="rect">
            <a:avLst/>
          </a:prstGeom>
        </p:spPr>
      </p:pic>
      <p:graphicFrame>
        <p:nvGraphicFramePr>
          <p:cNvPr id="40" name="Table 39"/>
          <p:cNvGraphicFramePr>
            <a:graphicFrameLocks noGrp="1"/>
          </p:cNvGraphicFramePr>
          <p:nvPr>
            <p:extLst>
              <p:ext uri="{D42A27DB-BD31-4B8C-83A1-F6EECF244321}">
                <p14:modId xmlns:p14="http://schemas.microsoft.com/office/powerpoint/2010/main" val="2284385295"/>
              </p:ext>
            </p:extLst>
          </p:nvPr>
        </p:nvGraphicFramePr>
        <p:xfrm>
          <a:off x="1717239" y="923603"/>
          <a:ext cx="5709522" cy="1928092"/>
        </p:xfrm>
        <a:graphic>
          <a:graphicData uri="http://schemas.openxmlformats.org/drawingml/2006/table">
            <a:tbl>
              <a:tblPr firstRow="1" bandRow="1">
                <a:tableStyleId>{5C22544A-7EE6-4342-B048-85BDC9FD1C3A}</a:tableStyleId>
              </a:tblPr>
              <a:tblGrid>
                <a:gridCol w="815646">
                  <a:extLst>
                    <a:ext uri="{9D8B030D-6E8A-4147-A177-3AD203B41FA5}">
                      <a16:colId xmlns:a16="http://schemas.microsoft.com/office/drawing/2014/main" val="1937263476"/>
                    </a:ext>
                  </a:extLst>
                </a:gridCol>
                <a:gridCol w="1248686">
                  <a:extLst>
                    <a:ext uri="{9D8B030D-6E8A-4147-A177-3AD203B41FA5}">
                      <a16:colId xmlns:a16="http://schemas.microsoft.com/office/drawing/2014/main" val="1585936036"/>
                    </a:ext>
                  </a:extLst>
                </a:gridCol>
                <a:gridCol w="1316182">
                  <a:extLst>
                    <a:ext uri="{9D8B030D-6E8A-4147-A177-3AD203B41FA5}">
                      <a16:colId xmlns:a16="http://schemas.microsoft.com/office/drawing/2014/main" val="63854357"/>
                    </a:ext>
                  </a:extLst>
                </a:gridCol>
                <a:gridCol w="734291">
                  <a:extLst>
                    <a:ext uri="{9D8B030D-6E8A-4147-A177-3AD203B41FA5}">
                      <a16:colId xmlns:a16="http://schemas.microsoft.com/office/drawing/2014/main" val="1903201798"/>
                    </a:ext>
                  </a:extLst>
                </a:gridCol>
                <a:gridCol w="1594717">
                  <a:extLst>
                    <a:ext uri="{9D8B030D-6E8A-4147-A177-3AD203B41FA5}">
                      <a16:colId xmlns:a16="http://schemas.microsoft.com/office/drawing/2014/main" val="834688618"/>
                    </a:ext>
                  </a:extLst>
                </a:gridCol>
              </a:tblGrid>
              <a:tr h="964046">
                <a:tc>
                  <a:txBody>
                    <a:bodyPr/>
                    <a:lstStyle/>
                    <a:p>
                      <a:pPr algn="ctr"/>
                      <a:r>
                        <a:rPr lang="en-GB" sz="4800" b="1" kern="1200" dirty="0" smtClean="0">
                          <a:solidFill>
                            <a:schemeClr val="tx1"/>
                          </a:solidFill>
                          <a:latin typeface="Segoe UI Black" charset="0"/>
                          <a:ea typeface="Segoe UI Black" charset="0"/>
                          <a:cs typeface="Segoe UI Black" charset="0"/>
                        </a:rPr>
                        <a:t>3</a:t>
                      </a:r>
                      <a:endParaRPr lang="en-GB" sz="4800" b="1" kern="1200" dirty="0">
                        <a:solidFill>
                          <a:schemeClr val="tx1"/>
                        </a:solidFill>
                        <a:latin typeface="Segoe UI Black" charset="0"/>
                        <a:ea typeface="Segoe UI Black" charset="0"/>
                        <a:cs typeface="Segoe UI Black"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7200" b="1" kern="1200" dirty="0" smtClean="0">
                          <a:solidFill>
                            <a:schemeClr val="tx1"/>
                          </a:solidFill>
                          <a:latin typeface="Segoe UI Black" charset="0"/>
                          <a:ea typeface="Segoe UI Black" charset="0"/>
                          <a:cs typeface="Segoe UI Black" charset="0"/>
                        </a:rPr>
                        <a:t>of</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ctr"/>
                      <a:r>
                        <a:rPr lang="en-GB" sz="7200" b="1" kern="1200" dirty="0" smtClean="0">
                          <a:solidFill>
                            <a:schemeClr val="tx1"/>
                          </a:solidFill>
                          <a:latin typeface="Segoe UI Black" charset="0"/>
                          <a:ea typeface="Segoe UI Black" charset="0"/>
                          <a:cs typeface="Segoe UI Black" charset="0"/>
                        </a:rPr>
                        <a:t>12</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r>
                        <a:rPr lang="en-GB" sz="7200" b="1" kern="1200" dirty="0" smtClean="0">
                          <a:solidFill>
                            <a:schemeClr val="tx1"/>
                          </a:solidFill>
                          <a:latin typeface="Segoe UI Black" charset="0"/>
                          <a:ea typeface="Segoe UI Black" charset="0"/>
                          <a:cs typeface="Segoe UI Black" charset="0"/>
                        </a:rPr>
                        <a:t>=</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1088627"/>
                  </a:ext>
                </a:extLst>
              </a:tr>
              <a:tr h="964046">
                <a:tc>
                  <a:txBody>
                    <a:bodyPr/>
                    <a:lstStyle/>
                    <a:p>
                      <a:pPr algn="ctr"/>
                      <a:r>
                        <a:rPr lang="en-GB" sz="4800" b="1" kern="1200" dirty="0" smtClean="0">
                          <a:solidFill>
                            <a:schemeClr val="tx1"/>
                          </a:solidFill>
                          <a:latin typeface="Segoe UI Black" charset="0"/>
                          <a:ea typeface="Segoe UI Black" charset="0"/>
                          <a:cs typeface="Segoe UI Black" charset="0"/>
                        </a:rPr>
                        <a:t>4</a:t>
                      </a: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1029611"/>
                  </a:ext>
                </a:extLst>
              </a:tr>
            </a:tbl>
          </a:graphicData>
        </a:graphic>
      </p:graphicFrame>
      <p:sp>
        <p:nvSpPr>
          <p:cNvPr id="5" name="Rectangle 4"/>
          <p:cNvSpPr/>
          <p:nvPr/>
        </p:nvSpPr>
        <p:spPr>
          <a:xfrm>
            <a:off x="6036213" y="1288837"/>
            <a:ext cx="737702" cy="1200329"/>
          </a:xfrm>
          <a:prstGeom prst="rect">
            <a:avLst/>
          </a:prstGeom>
        </p:spPr>
        <p:txBody>
          <a:bodyPr wrap="none">
            <a:spAutoFit/>
          </a:bodyPr>
          <a:lstStyle/>
          <a:p>
            <a:pPr algn="ctr"/>
            <a:r>
              <a:rPr lang="en-GB" sz="7200" b="1" dirty="0">
                <a:latin typeface="Segoe UI Black" charset="0"/>
                <a:ea typeface="Segoe UI Black" charset="0"/>
                <a:cs typeface="Segoe UI Black" charset="0"/>
              </a:rPr>
              <a:t>9</a:t>
            </a:r>
          </a:p>
        </p:txBody>
      </p:sp>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3722789" y="3800895"/>
            <a:ext cx="353684" cy="360000"/>
          </a:xfrm>
          <a:prstGeom prst="rect">
            <a:avLst/>
          </a:prstGeom>
        </p:spPr>
      </p:pic>
      <p:sp>
        <p:nvSpPr>
          <p:cNvPr id="27" name="Oval 26"/>
          <p:cNvSpPr/>
          <p:nvPr/>
        </p:nvSpPr>
        <p:spPr>
          <a:xfrm>
            <a:off x="512271" y="3094568"/>
            <a:ext cx="1609565" cy="167756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3124529" y="2915060"/>
            <a:ext cx="1609565" cy="167756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4932004" y="3610779"/>
            <a:ext cx="1609565" cy="167756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1558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1765" y="0"/>
            <a:ext cx="9144000" cy="923330"/>
          </a:xfrm>
          <a:prstGeom prst="rect">
            <a:avLst/>
          </a:prstGeom>
          <a:noFill/>
        </p:spPr>
        <p:txBody>
          <a:bodyPr wrap="square" rtlCol="0" anchor="ctr">
            <a:spAutoFit/>
          </a:bodyPr>
          <a:lstStyle/>
          <a:p>
            <a:pPr algn="ctr"/>
            <a:r>
              <a:rPr lang="en-US" sz="5400" b="1" dirty="0" smtClean="0">
                <a:latin typeface="Segoe UI Black" charset="0"/>
                <a:ea typeface="Segoe UI Black" charset="0"/>
                <a:cs typeface="Segoe UI Black" charset="0"/>
              </a:rPr>
              <a:t>Arrays</a:t>
            </a:r>
            <a:endParaRPr lang="en-US" sz="4800" b="1" dirty="0" smtClean="0">
              <a:latin typeface="Segoe UI Black" charset="0"/>
              <a:ea typeface="Segoe UI Black" charset="0"/>
              <a:cs typeface="Segoe UI Black" charset="0"/>
            </a:endParaRPr>
          </a:p>
        </p:txBody>
      </p:sp>
      <p:sp>
        <p:nvSpPr>
          <p:cNvPr id="22" name="TextBox 21"/>
          <p:cNvSpPr txBox="1"/>
          <p:nvPr/>
        </p:nvSpPr>
        <p:spPr>
          <a:xfrm>
            <a:off x="1765" y="5657671"/>
            <a:ext cx="9144000" cy="1200329"/>
          </a:xfrm>
          <a:prstGeom prst="rect">
            <a:avLst/>
          </a:prstGeom>
          <a:noFill/>
        </p:spPr>
        <p:txBody>
          <a:bodyPr wrap="square" rtlCol="0" anchor="ctr">
            <a:spAutoFit/>
          </a:bodyPr>
          <a:lstStyle/>
          <a:p>
            <a:pPr algn="ctr"/>
            <a:r>
              <a:rPr lang="en-US" sz="2400" b="1" dirty="0" smtClean="0">
                <a:latin typeface="Segoe UI Black" charset="0"/>
                <a:ea typeface="Segoe UI Black" charset="0"/>
                <a:cs typeface="Segoe UI Black" charset="0"/>
              </a:rPr>
              <a:t>We can use arrays to find any fraction of a whole number.  This slide explains the rule.  There are further examples on the next few slides.</a:t>
            </a:r>
            <a:endParaRPr lang="en-US" sz="2400" b="1" dirty="0">
              <a:latin typeface="Segoe UI Black" charset="0"/>
              <a:ea typeface="Segoe UI Black" charset="0"/>
              <a:cs typeface="Segoe UI Black" charset="0"/>
            </a:endParaRPr>
          </a:p>
        </p:txBody>
      </p:sp>
      <p:graphicFrame>
        <p:nvGraphicFramePr>
          <p:cNvPr id="40" name="Table 39"/>
          <p:cNvGraphicFramePr>
            <a:graphicFrameLocks noGrp="1"/>
          </p:cNvGraphicFramePr>
          <p:nvPr>
            <p:extLst>
              <p:ext uri="{D42A27DB-BD31-4B8C-83A1-F6EECF244321}">
                <p14:modId xmlns:p14="http://schemas.microsoft.com/office/powerpoint/2010/main" val="4126021283"/>
              </p:ext>
            </p:extLst>
          </p:nvPr>
        </p:nvGraphicFramePr>
        <p:xfrm>
          <a:off x="1717239" y="923603"/>
          <a:ext cx="5709522" cy="1928092"/>
        </p:xfrm>
        <a:graphic>
          <a:graphicData uri="http://schemas.openxmlformats.org/drawingml/2006/table">
            <a:tbl>
              <a:tblPr firstRow="1" bandRow="1">
                <a:tableStyleId>{5C22544A-7EE6-4342-B048-85BDC9FD1C3A}</a:tableStyleId>
              </a:tblPr>
              <a:tblGrid>
                <a:gridCol w="815646">
                  <a:extLst>
                    <a:ext uri="{9D8B030D-6E8A-4147-A177-3AD203B41FA5}">
                      <a16:colId xmlns:a16="http://schemas.microsoft.com/office/drawing/2014/main" val="1937263476"/>
                    </a:ext>
                  </a:extLst>
                </a:gridCol>
                <a:gridCol w="1248686">
                  <a:extLst>
                    <a:ext uri="{9D8B030D-6E8A-4147-A177-3AD203B41FA5}">
                      <a16:colId xmlns:a16="http://schemas.microsoft.com/office/drawing/2014/main" val="1585936036"/>
                    </a:ext>
                  </a:extLst>
                </a:gridCol>
                <a:gridCol w="1316182">
                  <a:extLst>
                    <a:ext uri="{9D8B030D-6E8A-4147-A177-3AD203B41FA5}">
                      <a16:colId xmlns:a16="http://schemas.microsoft.com/office/drawing/2014/main" val="63854357"/>
                    </a:ext>
                  </a:extLst>
                </a:gridCol>
                <a:gridCol w="734291">
                  <a:extLst>
                    <a:ext uri="{9D8B030D-6E8A-4147-A177-3AD203B41FA5}">
                      <a16:colId xmlns:a16="http://schemas.microsoft.com/office/drawing/2014/main" val="1903201798"/>
                    </a:ext>
                  </a:extLst>
                </a:gridCol>
                <a:gridCol w="1594717">
                  <a:extLst>
                    <a:ext uri="{9D8B030D-6E8A-4147-A177-3AD203B41FA5}">
                      <a16:colId xmlns:a16="http://schemas.microsoft.com/office/drawing/2014/main" val="834688618"/>
                    </a:ext>
                  </a:extLst>
                </a:gridCol>
              </a:tblGrid>
              <a:tr h="964046">
                <a:tc>
                  <a:txBody>
                    <a:bodyPr/>
                    <a:lstStyle/>
                    <a:p>
                      <a:pPr algn="ctr"/>
                      <a:r>
                        <a:rPr lang="en-GB" sz="4800" b="1" kern="1200" dirty="0" smtClean="0">
                          <a:solidFill>
                            <a:schemeClr val="tx1"/>
                          </a:solidFill>
                          <a:latin typeface="Segoe UI Black" charset="0"/>
                          <a:ea typeface="Segoe UI Black" charset="0"/>
                          <a:cs typeface="Segoe UI Black" charset="0"/>
                        </a:rPr>
                        <a:t>2</a:t>
                      </a:r>
                      <a:endParaRPr lang="en-GB" sz="4800" b="1" kern="1200" dirty="0">
                        <a:solidFill>
                          <a:schemeClr val="tx1"/>
                        </a:solidFill>
                        <a:latin typeface="Segoe UI Black" charset="0"/>
                        <a:ea typeface="Segoe UI Black" charset="0"/>
                        <a:cs typeface="Segoe UI Black"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GB" sz="7200" b="1" kern="1200" dirty="0" smtClean="0">
                          <a:solidFill>
                            <a:schemeClr val="tx1"/>
                          </a:solidFill>
                          <a:latin typeface="Segoe UI Black" charset="0"/>
                          <a:ea typeface="Segoe UI Black" charset="0"/>
                          <a:cs typeface="Segoe UI Black" charset="0"/>
                        </a:rPr>
                        <a:t>of</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ctr"/>
                      <a:r>
                        <a:rPr lang="en-GB" sz="7200" b="1" kern="1200" dirty="0" smtClean="0">
                          <a:solidFill>
                            <a:schemeClr val="tx1"/>
                          </a:solidFill>
                          <a:latin typeface="Segoe UI Black" charset="0"/>
                          <a:ea typeface="Segoe UI Black" charset="0"/>
                          <a:cs typeface="Segoe UI Black" charset="0"/>
                        </a:rPr>
                        <a:t>12</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r>
                        <a:rPr lang="en-GB" sz="7200" b="1" kern="1200" dirty="0" smtClean="0">
                          <a:solidFill>
                            <a:schemeClr val="tx1"/>
                          </a:solidFill>
                          <a:latin typeface="Segoe UI Black" charset="0"/>
                          <a:ea typeface="Segoe UI Black" charset="0"/>
                          <a:cs typeface="Segoe UI Black" charset="0"/>
                        </a:rPr>
                        <a:t>=</a:t>
                      </a:r>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latinLnBrk="0" hangingPunct="1"/>
                      <a:endParaRPr lang="en-GB" sz="72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1088627"/>
                  </a:ext>
                </a:extLst>
              </a:tr>
              <a:tr h="964046">
                <a:tc>
                  <a:txBody>
                    <a:bodyPr/>
                    <a:lstStyle/>
                    <a:p>
                      <a:pPr algn="ctr"/>
                      <a:r>
                        <a:rPr lang="en-GB" sz="4800" b="1" kern="1200" dirty="0" smtClean="0">
                          <a:solidFill>
                            <a:schemeClr val="tx1"/>
                          </a:solidFill>
                          <a:latin typeface="Segoe UI Black" charset="0"/>
                          <a:ea typeface="Segoe UI Black" charset="0"/>
                          <a:cs typeface="Segoe UI Black" charset="0"/>
                        </a:rPr>
                        <a:t>4</a:t>
                      </a: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4800" b="1" kern="1200" dirty="0">
                        <a:solidFill>
                          <a:schemeClr val="tx1"/>
                        </a:solidFill>
                        <a:latin typeface="Segoe UI Black" charset="0"/>
                        <a:ea typeface="Segoe UI Black" charset="0"/>
                        <a:cs typeface="Segoe UI Black"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1029611"/>
                  </a:ext>
                </a:extLst>
              </a:tr>
            </a:tbl>
          </a:graphicData>
        </a:graphic>
      </p:graphicFrame>
      <p:sp>
        <p:nvSpPr>
          <p:cNvPr id="5" name="Rectangle 4"/>
          <p:cNvSpPr/>
          <p:nvPr/>
        </p:nvSpPr>
        <p:spPr>
          <a:xfrm>
            <a:off x="6036213" y="1288837"/>
            <a:ext cx="737702" cy="1200329"/>
          </a:xfrm>
          <a:prstGeom prst="rect">
            <a:avLst/>
          </a:prstGeom>
        </p:spPr>
        <p:txBody>
          <a:bodyPr wrap="none">
            <a:spAutoFit/>
          </a:bodyPr>
          <a:lstStyle/>
          <a:p>
            <a:pPr algn="ctr"/>
            <a:r>
              <a:rPr lang="en-GB" sz="7200" b="1" dirty="0">
                <a:latin typeface="Segoe UI Black" charset="0"/>
                <a:ea typeface="Segoe UI Black" charset="0"/>
                <a:cs typeface="Segoe UI Black" charset="0"/>
              </a:rPr>
              <a:t>6</a:t>
            </a:r>
          </a:p>
        </p:txBody>
      </p:sp>
      <p:graphicFrame>
        <p:nvGraphicFramePr>
          <p:cNvPr id="23" name="Table 22"/>
          <p:cNvGraphicFramePr>
            <a:graphicFrameLocks noGrp="1"/>
          </p:cNvGraphicFramePr>
          <p:nvPr>
            <p:extLst>
              <p:ext uri="{D42A27DB-BD31-4B8C-83A1-F6EECF244321}">
                <p14:modId xmlns:p14="http://schemas.microsoft.com/office/powerpoint/2010/main" val="152242929"/>
              </p:ext>
            </p:extLst>
          </p:nvPr>
        </p:nvGraphicFramePr>
        <p:xfrm>
          <a:off x="451678" y="2663577"/>
          <a:ext cx="4220335" cy="2954372"/>
        </p:xfrm>
        <a:graphic>
          <a:graphicData uri="http://schemas.openxmlformats.org/drawingml/2006/table">
            <a:tbl>
              <a:tblPr firstRow="1" bandRow="1">
                <a:tableStyleId>{5C22544A-7EE6-4342-B048-85BDC9FD1C3A}</a:tableStyleId>
              </a:tblPr>
              <a:tblGrid>
                <a:gridCol w="1345786">
                  <a:extLst>
                    <a:ext uri="{9D8B030D-6E8A-4147-A177-3AD203B41FA5}">
                      <a16:colId xmlns:a16="http://schemas.microsoft.com/office/drawing/2014/main" val="1937263476"/>
                    </a:ext>
                  </a:extLst>
                </a:gridCol>
                <a:gridCol w="2874549">
                  <a:extLst>
                    <a:ext uri="{9D8B030D-6E8A-4147-A177-3AD203B41FA5}">
                      <a16:colId xmlns:a16="http://schemas.microsoft.com/office/drawing/2014/main" val="2325806631"/>
                    </a:ext>
                  </a:extLst>
                </a:gridCol>
              </a:tblGrid>
              <a:tr h="1477186">
                <a:tc>
                  <a:txBody>
                    <a:bodyPr/>
                    <a:lstStyle/>
                    <a:p>
                      <a:pPr algn="ctr"/>
                      <a:r>
                        <a:rPr lang="en-GB" sz="8000" b="1" kern="1200" dirty="0" smtClean="0">
                          <a:solidFill>
                            <a:srgbClr val="0099CC"/>
                          </a:solidFill>
                          <a:latin typeface="Segoe UI Black" charset="0"/>
                          <a:ea typeface="Segoe UI Black" charset="0"/>
                          <a:cs typeface="Segoe UI Black" charset="0"/>
                        </a:rPr>
                        <a:t>2</a:t>
                      </a:r>
                      <a:endParaRPr lang="en-GB" sz="8000" b="1" kern="1200" dirty="0">
                        <a:solidFill>
                          <a:srgbClr val="0099CC"/>
                        </a:solidFill>
                        <a:latin typeface="Segoe UI Black" charset="0"/>
                        <a:ea typeface="Segoe UI Black" charset="0"/>
                        <a:cs typeface="Segoe UI Black" charset="0"/>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000" b="1" kern="1200" dirty="0" smtClean="0">
                          <a:solidFill>
                            <a:srgbClr val="0099CC"/>
                          </a:solidFill>
                          <a:latin typeface="Segoe UI Black" charset="0"/>
                          <a:ea typeface="Segoe UI Black" charset="0"/>
                          <a:cs typeface="Segoe UI Black" charset="0"/>
                        </a:rPr>
                        <a:t>The top</a:t>
                      </a:r>
                      <a:r>
                        <a:rPr lang="en-GB" sz="2000" b="1" kern="1200" baseline="0" dirty="0" smtClean="0">
                          <a:solidFill>
                            <a:srgbClr val="0099CC"/>
                          </a:solidFill>
                          <a:latin typeface="Segoe UI Black" charset="0"/>
                          <a:ea typeface="Segoe UI Black" charset="0"/>
                          <a:cs typeface="Segoe UI Black" charset="0"/>
                        </a:rPr>
                        <a:t> number tells us how many </a:t>
                      </a:r>
                      <a:r>
                        <a:rPr lang="en-GB" sz="2000" b="1" i="1" kern="1200" baseline="0" dirty="0" smtClean="0">
                          <a:solidFill>
                            <a:srgbClr val="0099CC"/>
                          </a:solidFill>
                          <a:latin typeface="Segoe UI Black" charset="0"/>
                          <a:ea typeface="Segoe UI Black" charset="0"/>
                          <a:cs typeface="Segoe UI Black" charset="0"/>
                        </a:rPr>
                        <a:t>columns</a:t>
                      </a:r>
                      <a:r>
                        <a:rPr lang="en-GB" sz="2000" b="1" kern="1200" baseline="0" dirty="0" smtClean="0">
                          <a:solidFill>
                            <a:srgbClr val="0099CC"/>
                          </a:solidFill>
                          <a:latin typeface="Segoe UI Black" charset="0"/>
                          <a:ea typeface="Segoe UI Black" charset="0"/>
                          <a:cs typeface="Segoe UI Black" charset="0"/>
                        </a:rPr>
                        <a:t> to count.</a:t>
                      </a:r>
                      <a:endParaRPr lang="en-GB" sz="8000" b="1" kern="1200" dirty="0">
                        <a:solidFill>
                          <a:srgbClr val="0099CC"/>
                        </a:solidFill>
                        <a:latin typeface="Segoe UI Black" charset="0"/>
                        <a:ea typeface="Segoe UI Black" charset="0"/>
                        <a:cs typeface="Segoe UI Black"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1088627"/>
                  </a:ext>
                </a:extLst>
              </a:tr>
              <a:tr h="1477186">
                <a:tc>
                  <a:txBody>
                    <a:bodyPr/>
                    <a:lstStyle/>
                    <a:p>
                      <a:pPr algn="ctr"/>
                      <a:r>
                        <a:rPr lang="en-GB" sz="8000" b="1" kern="1200" dirty="0" smtClean="0">
                          <a:solidFill>
                            <a:srgbClr val="FF0000"/>
                          </a:solidFill>
                          <a:latin typeface="Segoe UI Black" charset="0"/>
                          <a:ea typeface="Segoe UI Black" charset="0"/>
                          <a:cs typeface="Segoe UI Black" charset="0"/>
                        </a:rPr>
                        <a:t>4</a:t>
                      </a:r>
                      <a:endParaRPr lang="en-GB" sz="8000" b="1" kern="1200" dirty="0">
                        <a:solidFill>
                          <a:srgbClr val="FF0000"/>
                        </a:solidFill>
                        <a:latin typeface="Segoe UI Black" charset="0"/>
                        <a:ea typeface="Segoe UI Black" charset="0"/>
                        <a:cs typeface="Segoe UI Black"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000" b="1" kern="1200" baseline="0" dirty="0" smtClean="0">
                          <a:solidFill>
                            <a:srgbClr val="FF0000"/>
                          </a:solidFill>
                          <a:latin typeface="Segoe UI Black" charset="0"/>
                          <a:ea typeface="Segoe UI Black" charset="0"/>
                          <a:cs typeface="Segoe UI Black" charset="0"/>
                        </a:rPr>
                        <a:t>The bottom number tells us how many dots need to be in each </a:t>
                      </a:r>
                      <a:r>
                        <a:rPr lang="en-GB" sz="2000" b="1" i="1" kern="1200" baseline="0" dirty="0" smtClean="0">
                          <a:solidFill>
                            <a:srgbClr val="FF0000"/>
                          </a:solidFill>
                          <a:latin typeface="Segoe UI Black" charset="0"/>
                          <a:ea typeface="Segoe UI Black" charset="0"/>
                          <a:cs typeface="Segoe UI Black" charset="0"/>
                        </a:rPr>
                        <a:t>row</a:t>
                      </a:r>
                      <a:r>
                        <a:rPr lang="en-GB" sz="2000" b="1" kern="1200" baseline="0" dirty="0" smtClean="0">
                          <a:solidFill>
                            <a:srgbClr val="FF0000"/>
                          </a:solidFill>
                          <a:latin typeface="Segoe UI Black" charset="0"/>
                          <a:ea typeface="Segoe UI Black" charset="0"/>
                          <a:cs typeface="Segoe UI Black" charset="0"/>
                        </a:rPr>
                        <a:t>.</a:t>
                      </a:r>
                      <a:endParaRPr lang="en-GB" sz="2000" b="1" kern="1200" baseline="0" dirty="0">
                        <a:solidFill>
                          <a:srgbClr val="FF0000"/>
                        </a:solidFill>
                        <a:latin typeface="Segoe UI Black" charset="0"/>
                        <a:ea typeface="Segoe UI Black" charset="0"/>
                        <a:cs typeface="Segoe UI Black"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1029611"/>
                  </a:ext>
                </a:extLst>
              </a:tr>
            </a:tbl>
          </a:graphicData>
        </a:graphic>
      </p:graphicFrame>
      <p:sp>
        <p:nvSpPr>
          <p:cNvPr id="24" name="Oval 23"/>
          <p:cNvSpPr/>
          <p:nvPr/>
        </p:nvSpPr>
        <p:spPr>
          <a:xfrm>
            <a:off x="5648914" y="3281057"/>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6211414" y="3281057"/>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6773914" y="3281057"/>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7336414" y="3281326"/>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5648914" y="3831641"/>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6211414" y="3831641"/>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6773914" y="3831641"/>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7336414" y="3831910"/>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5648914" y="4382225"/>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6211414" y="4382225"/>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6773914" y="4382225"/>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7336414" y="4382494"/>
            <a:ext cx="387299" cy="387298"/>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5514975" y="2880271"/>
            <a:ext cx="1258940" cy="230609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593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3"/>
                                        </p:tgtEl>
                                      </p:cBhvr>
                                    </p:animEffect>
                                    <p:animScale>
                                      <p:cBhvr>
                                        <p:cTn id="7" dur="250" autoRev="1" fill="hold"/>
                                        <p:tgtEl>
                                          <p:spTgt spid="2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
                                            <p:txEl>
                                              <p:pRg st="0" end="0"/>
                                            </p:txEl>
                                          </p:spTgt>
                                        </p:tgtEl>
                                        <p:attrNameLst>
                                          <p:attrName>style.visibility</p:attrName>
                                        </p:attrNameLst>
                                      </p:cBhvr>
                                      <p:to>
                                        <p:strVal val="visible"/>
                                      </p:to>
                                    </p:set>
                                    <p:animEffect transition="in" filter="fade">
                                      <p:cBhvr>
                                        <p:cTn id="5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0" grpId="0" animBg="1"/>
      <p:bldP spid="31" grpId="0" animBg="1"/>
      <p:bldP spid="32" grpId="0" animBg="1"/>
      <p:bldP spid="34" grpId="0" animBg="1"/>
      <p:bldP spid="35" grpId="0" animBg="1"/>
      <p:bldP spid="36" grpId="0" animBg="1"/>
      <p:bldP spid="38" grpId="0" animBg="1"/>
      <p:bldP spid="39" grpId="0" animBg="1"/>
      <p:bldP spid="41" grpId="0" animBg="1"/>
      <p:bldP spid="44" grpId="0" animBg="1"/>
      <p:bldP spid="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1977</TotalTime>
  <Words>826</Words>
  <Application>Microsoft Office PowerPoint</Application>
  <PresentationFormat>On-screen Show (4:3)</PresentationFormat>
  <Paragraphs>147</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Segoe UI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Lee</dc:creator>
  <cp:lastModifiedBy>Justin Lee</cp:lastModifiedBy>
  <cp:revision>93</cp:revision>
  <cp:lastPrinted>2017-07-09T12:38:56Z</cp:lastPrinted>
  <dcterms:created xsi:type="dcterms:W3CDTF">2017-06-25T13:59:48Z</dcterms:created>
  <dcterms:modified xsi:type="dcterms:W3CDTF">2018-03-15T14:21:01Z</dcterms:modified>
</cp:coreProperties>
</file>