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14"/>
  </p:notesMasterIdLst>
  <p:handoutMasterIdLst>
    <p:handoutMasterId r:id="rId15"/>
  </p:handoutMasterIdLst>
  <p:sldIdLst>
    <p:sldId id="256" r:id="rId2"/>
    <p:sldId id="258" r:id="rId3"/>
    <p:sldId id="262" r:id="rId4"/>
    <p:sldId id="261" r:id="rId5"/>
    <p:sldId id="265" r:id="rId6"/>
    <p:sldId id="263" r:id="rId7"/>
    <p:sldId id="264" r:id="rId8"/>
    <p:sldId id="266" r:id="rId9"/>
    <p:sldId id="272" r:id="rId10"/>
    <p:sldId id="267" r:id="rId11"/>
    <p:sldId id="268" r:id="rId12"/>
    <p:sldId id="271" r:id="rId13"/>
  </p:sldIdLst>
  <p:sldSz cx="9144000" cy="6858000" type="screen4x3"/>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CC"/>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56" autoAdjust="0"/>
    <p:restoredTop sz="94674"/>
  </p:normalViewPr>
  <p:slideViewPr>
    <p:cSldViewPr snapToGrid="0" snapToObjects="1">
      <p:cViewPr varScale="1">
        <p:scale>
          <a:sx n="69" d="100"/>
          <a:sy n="69" d="100"/>
        </p:scale>
        <p:origin x="129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889938"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777607" y="1"/>
            <a:ext cx="2889938" cy="498056"/>
          </a:xfrm>
          <a:prstGeom prst="rect">
            <a:avLst/>
          </a:prstGeom>
        </p:spPr>
        <p:txBody>
          <a:bodyPr vert="horz" lIns="91440" tIns="45720" rIns="91440" bIns="45720" rtlCol="0"/>
          <a:lstStyle>
            <a:lvl1pPr algn="r">
              <a:defRPr sz="1200"/>
            </a:lvl1pPr>
          </a:lstStyle>
          <a:p>
            <a:fld id="{A1E1A722-3840-EE44-B2F7-81ED47EF1128}" type="datetimeFigureOut">
              <a:rPr lang="en-US" smtClean="0"/>
              <a:t>3/15/2018</a:t>
            </a:fld>
            <a:endParaRPr lang="en-US"/>
          </a:p>
        </p:txBody>
      </p:sp>
      <p:sp>
        <p:nvSpPr>
          <p:cNvPr id="4" name="Footer Placeholder 3"/>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0B4B5D90-400F-4D4E-A496-718A850E99A7}" type="slidenum">
              <a:rPr lang="en-US" smtClean="0"/>
              <a:t>‹#›</a:t>
            </a:fld>
            <a:endParaRPr lang="en-US"/>
          </a:p>
        </p:txBody>
      </p:sp>
    </p:spTree>
    <p:extLst>
      <p:ext uri="{BB962C8B-B14F-4D97-AF65-F5344CB8AC3E}">
        <p14:creationId xmlns:p14="http://schemas.microsoft.com/office/powerpoint/2010/main" val="13428734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889938"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7607" y="1"/>
            <a:ext cx="2889938" cy="498056"/>
          </a:xfrm>
          <a:prstGeom prst="rect">
            <a:avLst/>
          </a:prstGeom>
        </p:spPr>
        <p:txBody>
          <a:bodyPr vert="horz" lIns="91440" tIns="45720" rIns="91440" bIns="45720" rtlCol="0"/>
          <a:lstStyle>
            <a:lvl1pPr algn="r">
              <a:defRPr sz="1200"/>
            </a:lvl1pPr>
          </a:lstStyle>
          <a:p>
            <a:fld id="{15627026-68D6-EC43-88E3-FDDEC2A3DF15}" type="datetimeFigureOut">
              <a:rPr lang="en-US" smtClean="0"/>
              <a:t>3/15/2018</a:t>
            </a:fld>
            <a:endParaRPr lang="en-US"/>
          </a:p>
        </p:txBody>
      </p:sp>
      <p:sp>
        <p:nvSpPr>
          <p:cNvPr id="4" name="Slide Image Placeholder 3"/>
          <p:cNvSpPr>
            <a:spLocks noGrp="1" noRot="1" noChangeAspect="1"/>
          </p:cNvSpPr>
          <p:nvPr>
            <p:ph type="sldImg" idx="2"/>
          </p:nvPr>
        </p:nvSpPr>
        <p:spPr>
          <a:xfrm>
            <a:off x="1101725" y="1241425"/>
            <a:ext cx="4465638"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909" y="4777194"/>
            <a:ext cx="5335270" cy="390861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1F52D498-3198-764E-B110-121B1FE90915}" type="slidenum">
              <a:rPr lang="en-US" smtClean="0"/>
              <a:t>‹#›</a:t>
            </a:fld>
            <a:endParaRPr lang="en-US"/>
          </a:p>
        </p:txBody>
      </p:sp>
    </p:spTree>
    <p:extLst>
      <p:ext uri="{BB962C8B-B14F-4D97-AF65-F5344CB8AC3E}">
        <p14:creationId xmlns:p14="http://schemas.microsoft.com/office/powerpoint/2010/main" val="989774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52D498-3198-764E-B110-121B1FE90915}" type="slidenum">
              <a:rPr lang="en-US" smtClean="0"/>
              <a:t>1</a:t>
            </a:fld>
            <a:endParaRPr lang="en-US"/>
          </a:p>
        </p:txBody>
      </p:sp>
    </p:spTree>
    <p:extLst>
      <p:ext uri="{BB962C8B-B14F-4D97-AF65-F5344CB8AC3E}">
        <p14:creationId xmlns:p14="http://schemas.microsoft.com/office/powerpoint/2010/main" val="9976050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52D498-3198-764E-B110-121B1FE909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1407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52D498-3198-764E-B110-121B1FE90915}" type="slidenum">
              <a:rPr lang="en-US" smtClean="0"/>
              <a:t>11</a:t>
            </a:fld>
            <a:endParaRPr lang="en-US"/>
          </a:p>
        </p:txBody>
      </p:sp>
    </p:spTree>
    <p:extLst>
      <p:ext uri="{BB962C8B-B14F-4D97-AF65-F5344CB8AC3E}">
        <p14:creationId xmlns:p14="http://schemas.microsoft.com/office/powerpoint/2010/main" val="37175783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52D498-3198-764E-B110-121B1FE90915}" type="slidenum">
              <a:rPr lang="en-US" smtClean="0"/>
              <a:t>12</a:t>
            </a:fld>
            <a:endParaRPr lang="en-US"/>
          </a:p>
        </p:txBody>
      </p:sp>
    </p:spTree>
    <p:extLst>
      <p:ext uri="{BB962C8B-B14F-4D97-AF65-F5344CB8AC3E}">
        <p14:creationId xmlns:p14="http://schemas.microsoft.com/office/powerpoint/2010/main" val="44885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52D498-3198-764E-B110-121B1FE90915}" type="slidenum">
              <a:rPr lang="en-US" smtClean="0"/>
              <a:t>2</a:t>
            </a:fld>
            <a:endParaRPr lang="en-US"/>
          </a:p>
        </p:txBody>
      </p:sp>
    </p:spTree>
    <p:extLst>
      <p:ext uri="{BB962C8B-B14F-4D97-AF65-F5344CB8AC3E}">
        <p14:creationId xmlns:p14="http://schemas.microsoft.com/office/powerpoint/2010/main" val="1186075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52D498-3198-764E-B110-121B1FE90915}" type="slidenum">
              <a:rPr lang="en-US" smtClean="0"/>
              <a:t>3</a:t>
            </a:fld>
            <a:endParaRPr lang="en-US"/>
          </a:p>
        </p:txBody>
      </p:sp>
    </p:spTree>
    <p:extLst>
      <p:ext uri="{BB962C8B-B14F-4D97-AF65-F5344CB8AC3E}">
        <p14:creationId xmlns:p14="http://schemas.microsoft.com/office/powerpoint/2010/main" val="4245225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52D498-3198-764E-B110-121B1FE90915}" type="slidenum">
              <a:rPr lang="en-US" smtClean="0"/>
              <a:t>4</a:t>
            </a:fld>
            <a:endParaRPr lang="en-US"/>
          </a:p>
        </p:txBody>
      </p:sp>
    </p:spTree>
    <p:extLst>
      <p:ext uri="{BB962C8B-B14F-4D97-AF65-F5344CB8AC3E}">
        <p14:creationId xmlns:p14="http://schemas.microsoft.com/office/powerpoint/2010/main" val="4188905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52D498-3198-764E-B110-121B1FE90915}" type="slidenum">
              <a:rPr lang="en-US" smtClean="0"/>
              <a:t>5</a:t>
            </a:fld>
            <a:endParaRPr lang="en-US"/>
          </a:p>
        </p:txBody>
      </p:sp>
    </p:spTree>
    <p:extLst>
      <p:ext uri="{BB962C8B-B14F-4D97-AF65-F5344CB8AC3E}">
        <p14:creationId xmlns:p14="http://schemas.microsoft.com/office/powerpoint/2010/main" val="102514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52D498-3198-764E-B110-121B1FE90915}" type="slidenum">
              <a:rPr lang="en-US" smtClean="0"/>
              <a:t>6</a:t>
            </a:fld>
            <a:endParaRPr lang="en-US"/>
          </a:p>
        </p:txBody>
      </p:sp>
    </p:spTree>
    <p:extLst>
      <p:ext uri="{BB962C8B-B14F-4D97-AF65-F5344CB8AC3E}">
        <p14:creationId xmlns:p14="http://schemas.microsoft.com/office/powerpoint/2010/main" val="4199502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52D498-3198-764E-B110-121B1FE90915}" type="slidenum">
              <a:rPr lang="en-US" smtClean="0"/>
              <a:t>7</a:t>
            </a:fld>
            <a:endParaRPr lang="en-US"/>
          </a:p>
        </p:txBody>
      </p:sp>
    </p:spTree>
    <p:extLst>
      <p:ext uri="{BB962C8B-B14F-4D97-AF65-F5344CB8AC3E}">
        <p14:creationId xmlns:p14="http://schemas.microsoft.com/office/powerpoint/2010/main" val="3970897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52D498-3198-764E-B110-121B1FE90915}" type="slidenum">
              <a:rPr lang="en-US" smtClean="0"/>
              <a:t>8</a:t>
            </a:fld>
            <a:endParaRPr lang="en-US"/>
          </a:p>
        </p:txBody>
      </p:sp>
    </p:spTree>
    <p:extLst>
      <p:ext uri="{BB962C8B-B14F-4D97-AF65-F5344CB8AC3E}">
        <p14:creationId xmlns:p14="http://schemas.microsoft.com/office/powerpoint/2010/main" val="1002512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52D498-3198-764E-B110-121B1FE90915}" type="slidenum">
              <a:rPr lang="en-US" smtClean="0"/>
              <a:t>9</a:t>
            </a:fld>
            <a:endParaRPr lang="en-US"/>
          </a:p>
        </p:txBody>
      </p:sp>
    </p:spTree>
    <p:extLst>
      <p:ext uri="{BB962C8B-B14F-4D97-AF65-F5344CB8AC3E}">
        <p14:creationId xmlns:p14="http://schemas.microsoft.com/office/powerpoint/2010/main" val="4192274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714B014-BC1D-A841-8410-49F1E153934F}"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3C6B4-98AC-E44A-8502-F80BC1294C8E}"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714B014-BC1D-A841-8410-49F1E153934F}"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3C6B4-98AC-E44A-8502-F80BC1294C8E}"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714B014-BC1D-A841-8410-49F1E153934F}"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3C6B4-98AC-E44A-8502-F80BC1294C8E}"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714B014-BC1D-A841-8410-49F1E153934F}"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3C6B4-98AC-E44A-8502-F80BC1294C8E}"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14B014-BC1D-A841-8410-49F1E153934F}"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3C6B4-98AC-E44A-8502-F80BC1294C8E}"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714B014-BC1D-A841-8410-49F1E153934F}" type="datetimeFigureOut">
              <a:rPr lang="en-US" smtClean="0"/>
              <a:t>3/15/2018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73C6B4-98AC-E44A-8502-F80BC1294C8E}"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714B014-BC1D-A841-8410-49F1E153934F}" type="datetimeFigureOut">
              <a:rPr lang="en-US" smtClean="0"/>
              <a:t>3/15/2018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73C6B4-98AC-E44A-8502-F80BC1294C8E}"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714B014-BC1D-A841-8410-49F1E153934F}" type="datetimeFigureOut">
              <a:rPr lang="en-US" smtClean="0"/>
              <a:t>3/15/2018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73C6B4-98AC-E44A-8502-F80BC1294C8E}"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14B014-BC1D-A841-8410-49F1E153934F}" type="datetimeFigureOut">
              <a:rPr lang="en-US" smtClean="0"/>
              <a:t>3/15/2018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73C6B4-98AC-E44A-8502-F80BC1294C8E}"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14B014-BC1D-A841-8410-49F1E153934F}" type="datetimeFigureOut">
              <a:rPr lang="en-US" smtClean="0"/>
              <a:t>3/15/2018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73C6B4-98AC-E44A-8502-F80BC1294C8E}"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14B014-BC1D-A841-8410-49F1E153934F}" type="datetimeFigureOut">
              <a:rPr lang="en-US" smtClean="0"/>
              <a:t>3/15/2018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73C6B4-98AC-E44A-8502-F80BC1294C8E}"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14B014-BC1D-A841-8410-49F1E153934F}" type="datetimeFigureOut">
              <a:rPr lang="en-US" smtClean="0"/>
              <a:t>3/15/2018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73C6B4-98AC-E44A-8502-F80BC1294C8E}" type="slidenum">
              <a:rPr lang="en-US" smtClean="0"/>
              <a:t>‹#›</a:t>
            </a:fld>
            <a:endParaRPr lang="en-US"/>
          </a:p>
        </p:txBody>
      </p:sp>
    </p:spTree>
    <p:extLst>
      <p:ext uri="{BB962C8B-B14F-4D97-AF65-F5344CB8AC3E}">
        <p14:creationId xmlns:p14="http://schemas.microsoft.com/office/powerpoint/2010/main" val="202742882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1046" t="6235" r="11046" b="76593"/>
          <a:stretch/>
        </p:blipFill>
        <p:spPr>
          <a:xfrm>
            <a:off x="68417" y="59962"/>
            <a:ext cx="9007166" cy="1116766"/>
          </a:xfrm>
          <a:prstGeom prst="rect">
            <a:avLst/>
          </a:prstGeom>
        </p:spPr>
      </p:pic>
      <p:sp>
        <p:nvSpPr>
          <p:cNvPr id="6" name="TextBox 5"/>
          <p:cNvSpPr txBox="1"/>
          <p:nvPr/>
        </p:nvSpPr>
        <p:spPr>
          <a:xfrm>
            <a:off x="0" y="2233602"/>
            <a:ext cx="9144000" cy="2585323"/>
          </a:xfrm>
          <a:prstGeom prst="rect">
            <a:avLst/>
          </a:prstGeom>
          <a:noFill/>
        </p:spPr>
        <p:txBody>
          <a:bodyPr wrap="square" rtlCol="0" anchor="ctr">
            <a:spAutoFit/>
          </a:bodyPr>
          <a:lstStyle/>
          <a:p>
            <a:pPr algn="ctr"/>
            <a:r>
              <a:rPr lang="en-US" sz="5400" b="1" smtClean="0">
                <a:latin typeface="Segoe UI Black" charset="0"/>
                <a:ea typeface="Segoe UI Black" charset="0"/>
                <a:cs typeface="Segoe UI Black" charset="0"/>
              </a:rPr>
              <a:t>Key Stage One</a:t>
            </a:r>
            <a:endParaRPr lang="en-US" sz="5400" b="1" dirty="0" smtClean="0">
              <a:latin typeface="Segoe UI Black" charset="0"/>
              <a:ea typeface="Segoe UI Black" charset="0"/>
              <a:cs typeface="Segoe UI Black" charset="0"/>
            </a:endParaRPr>
          </a:p>
          <a:p>
            <a:pPr algn="ctr"/>
            <a:r>
              <a:rPr lang="en-US" sz="5400" b="1" dirty="0" smtClean="0">
                <a:latin typeface="Segoe UI Black" charset="0"/>
                <a:ea typeface="Segoe UI Black" charset="0"/>
                <a:cs typeface="Segoe UI Black" charset="0"/>
              </a:rPr>
              <a:t>Calculation Methods</a:t>
            </a:r>
            <a:endParaRPr lang="en-US" sz="4800" b="1" dirty="0">
              <a:latin typeface="Segoe UI Black" charset="0"/>
              <a:ea typeface="Segoe UI Black" charset="0"/>
              <a:cs typeface="Segoe UI Black" charset="0"/>
            </a:endParaRPr>
          </a:p>
          <a:p>
            <a:pPr algn="ctr"/>
            <a:r>
              <a:rPr lang="en-US" sz="4800" b="1" dirty="0" smtClean="0">
                <a:latin typeface="Segoe UI Black" charset="0"/>
                <a:ea typeface="Segoe UI Black" charset="0"/>
                <a:cs typeface="Segoe UI Black" charset="0"/>
              </a:rPr>
              <a:t>Division</a:t>
            </a:r>
          </a:p>
        </p:txBody>
      </p:sp>
      <p:sp>
        <p:nvSpPr>
          <p:cNvPr id="2" name="TextBox 1"/>
          <p:cNvSpPr txBox="1"/>
          <p:nvPr/>
        </p:nvSpPr>
        <p:spPr>
          <a:xfrm>
            <a:off x="12982353" y="1095153"/>
            <a:ext cx="184731" cy="369332"/>
          </a:xfrm>
          <a:prstGeom prst="rect">
            <a:avLst/>
          </a:prstGeom>
          <a:noFill/>
        </p:spPr>
        <p:txBody>
          <a:bodyPr wrap="none" rtlCol="0">
            <a:spAutoFit/>
          </a:bodyPr>
          <a:lstStyle/>
          <a:p>
            <a:endParaRPr lang="en-US"/>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70274" y="4978173"/>
            <a:ext cx="1403453" cy="1382400"/>
          </a:xfrm>
          <a:prstGeom prst="rect">
            <a:avLst/>
          </a:prstGeom>
        </p:spPr>
      </p:pic>
    </p:spTree>
    <p:extLst>
      <p:ext uri="{BB962C8B-B14F-4D97-AF65-F5344CB8AC3E}">
        <p14:creationId xmlns:p14="http://schemas.microsoft.com/office/powerpoint/2010/main" val="1329258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2" name="TextBox 1"/>
          <p:cNvSpPr txBox="1"/>
          <p:nvPr/>
        </p:nvSpPr>
        <p:spPr>
          <a:xfrm>
            <a:off x="12982353" y="1095153"/>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p:cNvSpPr txBox="1"/>
          <p:nvPr/>
        </p:nvSpPr>
        <p:spPr>
          <a:xfrm>
            <a:off x="0" y="-1963"/>
            <a:ext cx="9144000" cy="175432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b="1" dirty="0" smtClean="0">
                <a:solidFill>
                  <a:prstClr val="black"/>
                </a:solidFill>
                <a:latin typeface="Segoe UI Black" charset="0"/>
                <a:ea typeface="Segoe UI Black" charset="0"/>
                <a:cs typeface="Segoe UI Black" charset="0"/>
              </a:rPr>
              <a:t>Repeated subtraction using a number line</a:t>
            </a:r>
            <a:endParaRPr kumimoji="0" lang="en-US" sz="4800" b="1" i="0" u="none" strike="noStrike" kern="1200" cap="none" spc="0" normalizeH="0" baseline="0" noProof="0" dirty="0" smtClean="0">
              <a:ln>
                <a:noFill/>
              </a:ln>
              <a:solidFill>
                <a:prstClr val="black"/>
              </a:solidFill>
              <a:effectLst/>
              <a:uLnTx/>
              <a:uFillTx/>
              <a:latin typeface="Segoe UI Black" charset="0"/>
              <a:ea typeface="Segoe UI Black" charset="0"/>
              <a:cs typeface="Segoe UI Black" charset="0"/>
            </a:endParaRPr>
          </a:p>
        </p:txBody>
      </p:sp>
      <p:sp>
        <p:nvSpPr>
          <p:cNvPr id="3" name="TextBox 2"/>
          <p:cNvSpPr txBox="1"/>
          <p:nvPr/>
        </p:nvSpPr>
        <p:spPr>
          <a:xfrm>
            <a:off x="0" y="1808286"/>
            <a:ext cx="914400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400" b="1" noProof="0" dirty="0" smtClean="0">
                <a:solidFill>
                  <a:prstClr val="black"/>
                </a:solidFill>
                <a:latin typeface="Segoe UI Black" charset="0"/>
                <a:ea typeface="Segoe UI Black" charset="0"/>
                <a:cs typeface="Segoe UI Black" charset="0"/>
              </a:rPr>
              <a:t>14 </a:t>
            </a:r>
            <a:r>
              <a:rPr lang="en-GB" sz="4400" b="1" dirty="0">
                <a:solidFill>
                  <a:prstClr val="black"/>
                </a:solidFill>
                <a:latin typeface="Segoe UI Black" charset="0"/>
                <a:ea typeface="Segoe UI Black" charset="0"/>
                <a:cs typeface="Segoe UI Black" charset="0"/>
              </a:rPr>
              <a:t>÷</a:t>
            </a:r>
            <a:r>
              <a:rPr lang="en-GB" sz="4400" b="1" noProof="0" dirty="0" smtClean="0">
                <a:solidFill>
                  <a:prstClr val="black"/>
                </a:solidFill>
                <a:latin typeface="Segoe UI Black" charset="0"/>
                <a:ea typeface="Segoe UI Black" charset="0"/>
                <a:cs typeface="Segoe UI Black" charset="0"/>
              </a:rPr>
              <a:t> 2</a:t>
            </a:r>
            <a:r>
              <a:rPr kumimoji="0" lang="en-GB" sz="4400" b="1" i="0" u="none" strike="noStrike" kern="1200" cap="none" spc="0" normalizeH="0" baseline="0" noProof="0" dirty="0" smtClean="0">
                <a:ln>
                  <a:noFill/>
                </a:ln>
                <a:solidFill>
                  <a:prstClr val="black"/>
                </a:solidFill>
                <a:effectLst/>
                <a:uLnTx/>
                <a:uFillTx/>
                <a:latin typeface="Segoe UI Black" charset="0"/>
                <a:ea typeface="Segoe UI Black" charset="0"/>
                <a:cs typeface="Segoe UI Black" charset="0"/>
              </a:rPr>
              <a:t> </a:t>
            </a:r>
            <a:r>
              <a:rPr kumimoji="0" lang="en-GB" sz="4400" b="1" i="0" u="none" strike="noStrike" kern="1200" cap="none" spc="0" normalizeH="0" baseline="0" noProof="0" dirty="0">
                <a:ln>
                  <a:noFill/>
                </a:ln>
                <a:solidFill>
                  <a:prstClr val="black"/>
                </a:solidFill>
                <a:effectLst/>
                <a:uLnTx/>
                <a:uFillTx/>
                <a:latin typeface="Segoe UI Black" charset="0"/>
                <a:ea typeface="Segoe UI Black" charset="0"/>
                <a:cs typeface="Segoe UI Black" charset="0"/>
              </a:rPr>
              <a:t>=</a:t>
            </a:r>
          </a:p>
        </p:txBody>
      </p:sp>
      <p:sp>
        <p:nvSpPr>
          <p:cNvPr id="31" name="TextBox 30"/>
          <p:cNvSpPr txBox="1"/>
          <p:nvPr/>
        </p:nvSpPr>
        <p:spPr>
          <a:xfrm>
            <a:off x="0" y="4303455"/>
            <a:ext cx="9144000"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dirty="0" smtClean="0">
                <a:solidFill>
                  <a:prstClr val="black"/>
                </a:solidFill>
                <a:latin typeface="Segoe UI Black" charset="0"/>
                <a:ea typeface="Segoe UI Black" charset="0"/>
                <a:cs typeface="Segoe UI Black" charset="0"/>
              </a:rPr>
              <a:t>Draw</a:t>
            </a:r>
            <a:r>
              <a:rPr lang="en-GB" sz="3200" b="1" noProof="0" dirty="0" smtClean="0">
                <a:solidFill>
                  <a:prstClr val="black"/>
                </a:solidFill>
                <a:latin typeface="Segoe UI Black" charset="0"/>
                <a:ea typeface="Segoe UI Black" charset="0"/>
                <a:cs typeface="Segoe UI Black" charset="0"/>
              </a:rPr>
              <a:t> an empty number line starting from the first number (14).  </a:t>
            </a:r>
            <a:r>
              <a:rPr lang="en-GB" sz="3200" b="1" dirty="0" smtClean="0">
                <a:solidFill>
                  <a:prstClr val="black"/>
                </a:solidFill>
                <a:latin typeface="Segoe UI Black" charset="0"/>
                <a:ea typeface="Segoe UI Black" charset="0"/>
                <a:cs typeface="Segoe UI Black" charset="0"/>
              </a:rPr>
              <a:t>Keep jumping backwards in jumps of the second number (2) until you get to zero.  In the example above there are 7 jumps of -2 repeated.</a:t>
            </a:r>
            <a:endParaRPr kumimoji="0" lang="en-GB" sz="2800" b="1" i="0" u="none" strike="noStrike" kern="1200" cap="none" spc="0" normalizeH="0" baseline="0" noProof="0" dirty="0">
              <a:ln>
                <a:noFill/>
              </a:ln>
              <a:solidFill>
                <a:prstClr val="black"/>
              </a:solidFill>
              <a:effectLst/>
              <a:uLnTx/>
              <a:uFillTx/>
              <a:latin typeface="Segoe UI Black" charset="0"/>
              <a:ea typeface="Segoe UI Black" charset="0"/>
              <a:cs typeface="Segoe UI Black" charset="0"/>
            </a:endParaRPr>
          </a:p>
        </p:txBody>
      </p:sp>
      <p:cxnSp>
        <p:nvCxnSpPr>
          <p:cNvPr id="7" name="Straight Connector 6"/>
          <p:cNvCxnSpPr/>
          <p:nvPr/>
        </p:nvCxnSpPr>
        <p:spPr>
          <a:xfrm>
            <a:off x="612000" y="3699164"/>
            <a:ext cx="7920000" cy="27709"/>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5" name="Arc 4"/>
          <p:cNvSpPr/>
          <p:nvPr/>
        </p:nvSpPr>
        <p:spPr>
          <a:xfrm>
            <a:off x="625855" y="3200400"/>
            <a:ext cx="1064400" cy="997527"/>
          </a:xfrm>
          <a:prstGeom prst="arc">
            <a:avLst>
              <a:gd name="adj1" fmla="val 10901081"/>
              <a:gd name="adj2" fmla="val 21520828"/>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Arc 7"/>
          <p:cNvSpPr/>
          <p:nvPr/>
        </p:nvSpPr>
        <p:spPr>
          <a:xfrm>
            <a:off x="1704110" y="3200400"/>
            <a:ext cx="1064400" cy="997527"/>
          </a:xfrm>
          <a:prstGeom prst="arc">
            <a:avLst>
              <a:gd name="adj1" fmla="val 10901081"/>
              <a:gd name="adj2" fmla="val 21520828"/>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Arc 8"/>
          <p:cNvSpPr/>
          <p:nvPr/>
        </p:nvSpPr>
        <p:spPr>
          <a:xfrm>
            <a:off x="2768510" y="3200400"/>
            <a:ext cx="1064400" cy="997527"/>
          </a:xfrm>
          <a:prstGeom prst="arc">
            <a:avLst>
              <a:gd name="adj1" fmla="val 10901081"/>
              <a:gd name="adj2" fmla="val 21520828"/>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Arc 9"/>
          <p:cNvSpPr/>
          <p:nvPr/>
        </p:nvSpPr>
        <p:spPr>
          <a:xfrm>
            <a:off x="3832910" y="3200400"/>
            <a:ext cx="1064400" cy="997527"/>
          </a:xfrm>
          <a:prstGeom prst="arc">
            <a:avLst>
              <a:gd name="adj1" fmla="val 10901081"/>
              <a:gd name="adj2" fmla="val 21520828"/>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Arc 10"/>
          <p:cNvSpPr/>
          <p:nvPr/>
        </p:nvSpPr>
        <p:spPr>
          <a:xfrm>
            <a:off x="4897310" y="3200400"/>
            <a:ext cx="1064400" cy="997527"/>
          </a:xfrm>
          <a:prstGeom prst="arc">
            <a:avLst>
              <a:gd name="adj1" fmla="val 10901081"/>
              <a:gd name="adj2" fmla="val 21520828"/>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Arc 11"/>
          <p:cNvSpPr/>
          <p:nvPr/>
        </p:nvSpPr>
        <p:spPr>
          <a:xfrm>
            <a:off x="7026110" y="3209926"/>
            <a:ext cx="1064400" cy="997527"/>
          </a:xfrm>
          <a:prstGeom prst="arc">
            <a:avLst>
              <a:gd name="adj1" fmla="val 10901081"/>
              <a:gd name="adj2" fmla="val 21520828"/>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Arc 12"/>
          <p:cNvSpPr/>
          <p:nvPr/>
        </p:nvSpPr>
        <p:spPr>
          <a:xfrm>
            <a:off x="5961710" y="3209926"/>
            <a:ext cx="1064400" cy="997527"/>
          </a:xfrm>
          <a:prstGeom prst="arc">
            <a:avLst>
              <a:gd name="adj1" fmla="val 10901081"/>
              <a:gd name="adj2" fmla="val 21520828"/>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5"/>
          <p:cNvSpPr/>
          <p:nvPr/>
        </p:nvSpPr>
        <p:spPr>
          <a:xfrm>
            <a:off x="407457" y="3699163"/>
            <a:ext cx="32252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noProof="0" dirty="0" smtClean="0">
                <a:solidFill>
                  <a:prstClr val="black"/>
                </a:solidFill>
                <a:latin typeface="Segoe UI Black" charset="0"/>
                <a:ea typeface="Segoe UI Black" charset="0"/>
                <a:cs typeface="Segoe UI Black" charset="0"/>
              </a:rPr>
              <a:t>0</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Rectangle 13"/>
          <p:cNvSpPr/>
          <p:nvPr/>
        </p:nvSpPr>
        <p:spPr>
          <a:xfrm>
            <a:off x="1492640" y="3699163"/>
            <a:ext cx="32252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prstClr val="black"/>
                </a:solidFill>
                <a:latin typeface="Segoe UI Black" charset="0"/>
                <a:ea typeface="Segoe UI Black" charset="0"/>
                <a:cs typeface="Segoe UI Black" charset="0"/>
              </a:rPr>
              <a:t>2</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Rectangle 14"/>
          <p:cNvSpPr/>
          <p:nvPr/>
        </p:nvSpPr>
        <p:spPr>
          <a:xfrm>
            <a:off x="2552522" y="3694354"/>
            <a:ext cx="32733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prstClr val="black"/>
                </a:solidFill>
                <a:latin typeface="Segoe UI Black" charset="0"/>
                <a:ea typeface="Segoe UI Black" charset="0"/>
                <a:cs typeface="Segoe UI Black" charset="0"/>
              </a:rPr>
              <a:t>4</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Rectangle 16"/>
          <p:cNvSpPr/>
          <p:nvPr/>
        </p:nvSpPr>
        <p:spPr>
          <a:xfrm>
            <a:off x="3612404" y="3690865"/>
            <a:ext cx="32252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prstClr val="black"/>
                </a:solidFill>
                <a:latin typeface="Segoe UI Black" charset="0"/>
                <a:ea typeface="Segoe UI Black" charset="0"/>
                <a:cs typeface="Segoe UI Black" charset="0"/>
              </a:rPr>
              <a:t>6</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Rectangle 17"/>
          <p:cNvSpPr/>
          <p:nvPr/>
        </p:nvSpPr>
        <p:spPr>
          <a:xfrm>
            <a:off x="4677812" y="3708869"/>
            <a:ext cx="32252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prstClr val="black"/>
                </a:solidFill>
                <a:latin typeface="Segoe UI Black" charset="0"/>
                <a:ea typeface="Segoe UI Black" charset="0"/>
                <a:cs typeface="Segoe UI Black" charset="0"/>
              </a:rPr>
              <a:t>8</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Rectangle 18"/>
          <p:cNvSpPr/>
          <p:nvPr/>
        </p:nvSpPr>
        <p:spPr>
          <a:xfrm>
            <a:off x="5773369" y="3694354"/>
            <a:ext cx="43473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prstClr val="black"/>
                </a:solidFill>
                <a:effectLst/>
                <a:uLnTx/>
                <a:uFillTx/>
                <a:latin typeface="Segoe UI Black" charset="0"/>
                <a:ea typeface="Segoe UI Black" charset="0"/>
                <a:cs typeface="Segoe UI Black" charset="0"/>
              </a:rPr>
              <a:t>10</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Rectangle 19"/>
          <p:cNvSpPr/>
          <p:nvPr/>
        </p:nvSpPr>
        <p:spPr>
          <a:xfrm>
            <a:off x="6821567" y="3708869"/>
            <a:ext cx="43473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prstClr val="black"/>
                </a:solidFill>
                <a:effectLst/>
                <a:uLnTx/>
                <a:uFillTx/>
                <a:latin typeface="Segoe UI Black" charset="0"/>
                <a:ea typeface="Segoe UI Black" charset="0"/>
                <a:cs typeface="Segoe UI Black" charset="0"/>
              </a:rPr>
              <a:t>12</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Rectangle 20"/>
          <p:cNvSpPr/>
          <p:nvPr/>
        </p:nvSpPr>
        <p:spPr>
          <a:xfrm>
            <a:off x="7885967" y="3699163"/>
            <a:ext cx="43954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prstClr val="black"/>
                </a:solidFill>
                <a:effectLst/>
                <a:uLnTx/>
                <a:uFillTx/>
                <a:latin typeface="Segoe UI Black" charset="0"/>
                <a:ea typeface="Segoe UI Black" charset="0"/>
                <a:cs typeface="Segoe UI Black" charset="0"/>
              </a:rPr>
              <a:t>14</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TextBox 21"/>
          <p:cNvSpPr txBox="1"/>
          <p:nvPr/>
        </p:nvSpPr>
        <p:spPr>
          <a:xfrm>
            <a:off x="5475329" y="1815828"/>
            <a:ext cx="1297795"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400" b="1" noProof="0" dirty="0">
                <a:solidFill>
                  <a:prstClr val="black"/>
                </a:solidFill>
                <a:latin typeface="Segoe UI Black" charset="0"/>
                <a:ea typeface="Segoe UI Black" charset="0"/>
                <a:cs typeface="Segoe UI Black" charset="0"/>
              </a:rPr>
              <a:t>7</a:t>
            </a:r>
            <a:endParaRPr kumimoji="0" lang="en-GB" sz="4400" b="1" i="0" u="none" strike="noStrike" kern="1200" cap="none" spc="0" normalizeH="0" baseline="0" noProof="0" dirty="0">
              <a:ln>
                <a:noFill/>
              </a:ln>
              <a:solidFill>
                <a:prstClr val="black"/>
              </a:solidFill>
              <a:effectLst/>
              <a:uLnTx/>
              <a:uFillTx/>
              <a:latin typeface="Segoe UI Black" charset="0"/>
              <a:ea typeface="Segoe UI Black" charset="0"/>
              <a:cs typeface="Segoe UI Black" charset="0"/>
            </a:endParaRPr>
          </a:p>
        </p:txBody>
      </p:sp>
      <p:sp>
        <p:nvSpPr>
          <p:cNvPr id="23" name="Rectangle 22"/>
          <p:cNvSpPr/>
          <p:nvPr/>
        </p:nvSpPr>
        <p:spPr>
          <a:xfrm>
            <a:off x="947901" y="2902149"/>
            <a:ext cx="365806"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prstClr val="black"/>
                </a:solidFill>
                <a:latin typeface="Segoe UI Black" charset="0"/>
                <a:ea typeface="Segoe UI Black" charset="0"/>
                <a:cs typeface="Segoe UI Black" charset="0"/>
              </a:rPr>
              <a:t>-</a:t>
            </a:r>
            <a:r>
              <a:rPr lang="en-GB" sz="1400" b="1" dirty="0" smtClean="0">
                <a:solidFill>
                  <a:prstClr val="black"/>
                </a:solidFill>
                <a:latin typeface="Segoe UI Black" charset="0"/>
                <a:ea typeface="Segoe UI Black" charset="0"/>
                <a:cs typeface="Segoe UI Black" charset="0"/>
              </a:rPr>
              <a:t>2</a:t>
            </a:r>
            <a:endParaRPr kumimoji="0" lang="en-GB" sz="1400" b="0" i="0" u="none" strike="noStrike" kern="1200" cap="none" spc="0" normalizeH="0" baseline="0" noProof="0" dirty="0">
              <a:ln>
                <a:noFill/>
              </a:ln>
              <a:solidFill>
                <a:prstClr val="black"/>
              </a:solidFill>
              <a:effectLst/>
              <a:uLnTx/>
              <a:uFillTx/>
              <a:latin typeface="Calibri" panose="020F0502020204030204"/>
            </a:endParaRPr>
          </a:p>
        </p:txBody>
      </p:sp>
      <p:sp>
        <p:nvSpPr>
          <p:cNvPr id="24" name="Rectangle 23"/>
          <p:cNvSpPr/>
          <p:nvPr/>
        </p:nvSpPr>
        <p:spPr>
          <a:xfrm>
            <a:off x="2026156" y="2892623"/>
            <a:ext cx="365806"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prstClr val="black"/>
                </a:solidFill>
                <a:latin typeface="Segoe UI Black" charset="0"/>
                <a:ea typeface="Segoe UI Black" charset="0"/>
                <a:cs typeface="Segoe UI Black" charset="0"/>
              </a:rPr>
              <a:t>-</a:t>
            </a:r>
            <a:r>
              <a:rPr lang="en-GB" sz="1400" b="1" dirty="0" smtClean="0">
                <a:solidFill>
                  <a:prstClr val="black"/>
                </a:solidFill>
                <a:latin typeface="Segoe UI Black" charset="0"/>
                <a:ea typeface="Segoe UI Black" charset="0"/>
                <a:cs typeface="Segoe UI Black" charset="0"/>
              </a:rPr>
              <a:t>2</a:t>
            </a:r>
            <a:endParaRPr kumimoji="0" lang="en-GB" sz="1400" b="0" i="0" u="none" strike="noStrike" kern="1200" cap="none" spc="0" normalizeH="0" baseline="0" noProof="0" dirty="0">
              <a:ln>
                <a:noFill/>
              </a:ln>
              <a:solidFill>
                <a:prstClr val="black"/>
              </a:solidFill>
              <a:effectLst/>
              <a:uLnTx/>
              <a:uFillTx/>
              <a:latin typeface="Calibri" panose="020F0502020204030204"/>
            </a:endParaRPr>
          </a:p>
        </p:txBody>
      </p:sp>
      <p:sp>
        <p:nvSpPr>
          <p:cNvPr id="25" name="Rectangle 24"/>
          <p:cNvSpPr/>
          <p:nvPr/>
        </p:nvSpPr>
        <p:spPr>
          <a:xfrm>
            <a:off x="3086470" y="2892623"/>
            <a:ext cx="365806"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prstClr val="black"/>
                </a:solidFill>
                <a:latin typeface="Segoe UI Black" charset="0"/>
                <a:ea typeface="Segoe UI Black" charset="0"/>
                <a:cs typeface="Segoe UI Black" charset="0"/>
              </a:rPr>
              <a:t>-</a:t>
            </a:r>
            <a:r>
              <a:rPr lang="en-GB" sz="1400" b="1" dirty="0" smtClean="0">
                <a:solidFill>
                  <a:prstClr val="black"/>
                </a:solidFill>
                <a:latin typeface="Segoe UI Black" charset="0"/>
                <a:ea typeface="Segoe UI Black" charset="0"/>
                <a:cs typeface="Segoe UI Black" charset="0"/>
              </a:rPr>
              <a:t>2</a:t>
            </a:r>
            <a:endParaRPr kumimoji="0" lang="en-GB" sz="1400" b="0" i="0" u="none" strike="noStrike" kern="1200" cap="none" spc="0" normalizeH="0" baseline="0" noProof="0" dirty="0">
              <a:ln>
                <a:noFill/>
              </a:ln>
              <a:solidFill>
                <a:prstClr val="black"/>
              </a:solidFill>
              <a:effectLst/>
              <a:uLnTx/>
              <a:uFillTx/>
              <a:latin typeface="Calibri" panose="020F0502020204030204"/>
            </a:endParaRPr>
          </a:p>
        </p:txBody>
      </p:sp>
      <p:sp>
        <p:nvSpPr>
          <p:cNvPr id="26" name="Rectangle 25"/>
          <p:cNvSpPr/>
          <p:nvPr/>
        </p:nvSpPr>
        <p:spPr>
          <a:xfrm>
            <a:off x="4154956" y="2892623"/>
            <a:ext cx="365806"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prstClr val="black"/>
                </a:solidFill>
                <a:latin typeface="Segoe UI Black" charset="0"/>
                <a:ea typeface="Segoe UI Black" charset="0"/>
                <a:cs typeface="Segoe UI Black" charset="0"/>
              </a:rPr>
              <a:t>-</a:t>
            </a:r>
            <a:r>
              <a:rPr lang="en-GB" sz="1400" b="1" dirty="0" smtClean="0">
                <a:solidFill>
                  <a:prstClr val="black"/>
                </a:solidFill>
                <a:latin typeface="Segoe UI Black" charset="0"/>
                <a:ea typeface="Segoe UI Black" charset="0"/>
                <a:cs typeface="Segoe UI Black" charset="0"/>
              </a:rPr>
              <a:t>2</a:t>
            </a:r>
            <a:endParaRPr kumimoji="0" lang="en-GB" sz="1400" b="0" i="0" u="none" strike="noStrike" kern="1200" cap="none" spc="0" normalizeH="0" baseline="0" noProof="0" dirty="0">
              <a:ln>
                <a:noFill/>
              </a:ln>
              <a:solidFill>
                <a:prstClr val="black"/>
              </a:solidFill>
              <a:effectLst/>
              <a:uLnTx/>
              <a:uFillTx/>
              <a:latin typeface="Calibri" panose="020F0502020204030204"/>
            </a:endParaRPr>
          </a:p>
        </p:txBody>
      </p:sp>
      <p:sp>
        <p:nvSpPr>
          <p:cNvPr id="27" name="Rectangle 26"/>
          <p:cNvSpPr/>
          <p:nvPr/>
        </p:nvSpPr>
        <p:spPr>
          <a:xfrm>
            <a:off x="5223442" y="2902149"/>
            <a:ext cx="365806"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prstClr val="black"/>
                </a:solidFill>
                <a:latin typeface="Segoe UI Black" charset="0"/>
                <a:ea typeface="Segoe UI Black" charset="0"/>
                <a:cs typeface="Segoe UI Black" charset="0"/>
              </a:rPr>
              <a:t>-</a:t>
            </a:r>
            <a:r>
              <a:rPr lang="en-GB" sz="1400" b="1" dirty="0" smtClean="0">
                <a:solidFill>
                  <a:prstClr val="black"/>
                </a:solidFill>
                <a:latin typeface="Segoe UI Black" charset="0"/>
                <a:ea typeface="Segoe UI Black" charset="0"/>
                <a:cs typeface="Segoe UI Black" charset="0"/>
              </a:rPr>
              <a:t>2</a:t>
            </a:r>
            <a:endParaRPr kumimoji="0" lang="en-GB" sz="1400" b="0" i="0" u="none" strike="noStrike" kern="1200" cap="none" spc="0" normalizeH="0" baseline="0" noProof="0" dirty="0">
              <a:ln>
                <a:noFill/>
              </a:ln>
              <a:solidFill>
                <a:prstClr val="black"/>
              </a:solidFill>
              <a:effectLst/>
              <a:uLnTx/>
              <a:uFillTx/>
              <a:latin typeface="Calibri" panose="020F0502020204030204"/>
            </a:endParaRPr>
          </a:p>
        </p:txBody>
      </p:sp>
      <p:sp>
        <p:nvSpPr>
          <p:cNvPr id="28" name="Rectangle 27"/>
          <p:cNvSpPr/>
          <p:nvPr/>
        </p:nvSpPr>
        <p:spPr>
          <a:xfrm>
            <a:off x="6301697" y="2892623"/>
            <a:ext cx="365806"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prstClr val="black"/>
                </a:solidFill>
                <a:latin typeface="Segoe UI Black" charset="0"/>
                <a:ea typeface="Segoe UI Black" charset="0"/>
                <a:cs typeface="Segoe UI Black" charset="0"/>
              </a:rPr>
              <a:t>-</a:t>
            </a:r>
            <a:r>
              <a:rPr lang="en-GB" sz="1400" b="1" dirty="0" smtClean="0">
                <a:solidFill>
                  <a:prstClr val="black"/>
                </a:solidFill>
                <a:latin typeface="Segoe UI Black" charset="0"/>
                <a:ea typeface="Segoe UI Black" charset="0"/>
                <a:cs typeface="Segoe UI Black" charset="0"/>
              </a:rPr>
              <a:t>2</a:t>
            </a:r>
            <a:endParaRPr kumimoji="0" lang="en-GB" sz="1400" b="0" i="0" u="none" strike="noStrike" kern="1200" cap="none" spc="0" normalizeH="0" baseline="0" noProof="0" dirty="0">
              <a:ln>
                <a:noFill/>
              </a:ln>
              <a:solidFill>
                <a:prstClr val="black"/>
              </a:solidFill>
              <a:effectLst/>
              <a:uLnTx/>
              <a:uFillTx/>
              <a:latin typeface="Calibri" panose="020F0502020204030204"/>
            </a:endParaRPr>
          </a:p>
        </p:txBody>
      </p:sp>
      <p:sp>
        <p:nvSpPr>
          <p:cNvPr id="29" name="Rectangle 28"/>
          <p:cNvSpPr/>
          <p:nvPr/>
        </p:nvSpPr>
        <p:spPr>
          <a:xfrm>
            <a:off x="7362011" y="2892623"/>
            <a:ext cx="365806"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prstClr val="black"/>
                </a:solidFill>
                <a:latin typeface="Segoe UI Black" charset="0"/>
                <a:ea typeface="Segoe UI Black" charset="0"/>
                <a:cs typeface="Segoe UI Black" charset="0"/>
              </a:rPr>
              <a:t>-</a:t>
            </a:r>
            <a:r>
              <a:rPr lang="en-GB" sz="1400" b="1" dirty="0" smtClean="0">
                <a:solidFill>
                  <a:prstClr val="black"/>
                </a:solidFill>
                <a:latin typeface="Segoe UI Black" charset="0"/>
                <a:ea typeface="Segoe UI Black" charset="0"/>
                <a:cs typeface="Segoe UI Black" charset="0"/>
              </a:rPr>
              <a:t>2</a:t>
            </a:r>
            <a:endParaRPr kumimoji="0" lang="en-GB" sz="1400" b="0" i="0" u="none" strike="noStrike" kern="1200" cap="none" spc="0" normalizeH="0" baseline="0" noProof="0" dirty="0">
              <a:ln>
                <a:noFill/>
              </a:ln>
              <a:solidFill>
                <a:prstClr val="black"/>
              </a:solidFill>
              <a:effectLst/>
              <a:uLnTx/>
              <a:uFillTx/>
              <a:latin typeface="Calibri" panose="020F0502020204030204"/>
            </a:endParaRPr>
          </a:p>
        </p:txBody>
      </p:sp>
    </p:spTree>
    <p:extLst>
      <p:ext uri="{BB962C8B-B14F-4D97-AF65-F5344CB8AC3E}">
        <p14:creationId xmlns:p14="http://schemas.microsoft.com/office/powerpoint/2010/main" val="3508012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500"/>
                                        <p:tgtEl>
                                          <p:spTgt spid="2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500"/>
                                        <p:tgtEl>
                                          <p:spTgt spid="1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500"/>
                                        <p:tgtEl>
                                          <p:spTgt spid="2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500"/>
                                        <p:tgtEl>
                                          <p:spTgt spid="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500"/>
                                        <p:tgtEl>
                                          <p:spTgt spid="24"/>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500"/>
                                        <p:tgtEl>
                                          <p:spTgt spid="8"/>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fade">
                                      <p:cBhvr>
                                        <p:cTn id="73" dur="500"/>
                                        <p:tgtEl>
                                          <p:spTgt spid="14"/>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3"/>
                                        </p:tgtEl>
                                        <p:attrNameLst>
                                          <p:attrName>style.visibility</p:attrName>
                                        </p:attrNameLst>
                                      </p:cBhvr>
                                      <p:to>
                                        <p:strVal val="visible"/>
                                      </p:to>
                                    </p:set>
                                    <p:animEffect transition="in" filter="fade">
                                      <p:cBhvr>
                                        <p:cTn id="78" dur="500"/>
                                        <p:tgtEl>
                                          <p:spTgt spid="23"/>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5"/>
                                        </p:tgtEl>
                                        <p:attrNameLst>
                                          <p:attrName>style.visibility</p:attrName>
                                        </p:attrNameLst>
                                      </p:cBhvr>
                                      <p:to>
                                        <p:strVal val="visible"/>
                                      </p:to>
                                    </p:set>
                                    <p:animEffect transition="in" filter="fade">
                                      <p:cBhvr>
                                        <p:cTn id="81" dur="500"/>
                                        <p:tgtEl>
                                          <p:spTgt spid="5"/>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6"/>
                                        </p:tgtEl>
                                        <p:attrNameLst>
                                          <p:attrName>style.visibility</p:attrName>
                                        </p:attrNameLst>
                                      </p:cBhvr>
                                      <p:to>
                                        <p:strVal val="visible"/>
                                      </p:to>
                                    </p:set>
                                    <p:animEffect transition="in" filter="fade">
                                      <p:cBhvr>
                                        <p:cTn id="84" dur="500"/>
                                        <p:tgtEl>
                                          <p:spTgt spid="6"/>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22"/>
                                        </p:tgtEl>
                                        <p:attrNameLst>
                                          <p:attrName>style.visibility</p:attrName>
                                        </p:attrNameLst>
                                      </p:cBhvr>
                                      <p:to>
                                        <p:strVal val="visible"/>
                                      </p:to>
                                    </p:set>
                                    <p:animEffect transition="in" filter="fade">
                                      <p:cBhvr>
                                        <p:cTn id="8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1" grpId="0" animBg="1"/>
      <p:bldP spid="12" grpId="0" animBg="1"/>
      <p:bldP spid="13" grpId="0" animBg="1"/>
      <p:bldP spid="6" grpId="0"/>
      <p:bldP spid="14" grpId="0"/>
      <p:bldP spid="15" grpId="0"/>
      <p:bldP spid="17" grpId="0"/>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2" name="TextBox 1"/>
          <p:cNvSpPr txBox="1"/>
          <p:nvPr/>
        </p:nvSpPr>
        <p:spPr>
          <a:xfrm>
            <a:off x="12982353" y="1095153"/>
            <a:ext cx="184731" cy="369332"/>
          </a:xfrm>
          <a:prstGeom prst="rect">
            <a:avLst/>
          </a:prstGeom>
          <a:noFill/>
        </p:spPr>
        <p:txBody>
          <a:bodyPr wrap="none" rtlCol="0">
            <a:spAutoFit/>
          </a:bodyPr>
          <a:lstStyle/>
          <a:p>
            <a:endParaRPr lang="en-US"/>
          </a:p>
        </p:txBody>
      </p:sp>
      <p:sp>
        <p:nvSpPr>
          <p:cNvPr id="4" name="TextBox 3"/>
          <p:cNvSpPr txBox="1"/>
          <p:nvPr/>
        </p:nvSpPr>
        <p:spPr>
          <a:xfrm>
            <a:off x="0" y="0"/>
            <a:ext cx="9144000" cy="923330"/>
          </a:xfrm>
          <a:prstGeom prst="rect">
            <a:avLst/>
          </a:prstGeom>
          <a:noFill/>
        </p:spPr>
        <p:txBody>
          <a:bodyPr wrap="square" rtlCol="0" anchor="ctr">
            <a:spAutoFit/>
          </a:bodyPr>
          <a:lstStyle/>
          <a:p>
            <a:pPr algn="ctr"/>
            <a:r>
              <a:rPr lang="en-US" sz="5400" b="1" dirty="0" smtClean="0">
                <a:latin typeface="Segoe UI Black" charset="0"/>
                <a:ea typeface="Segoe UI Black" charset="0"/>
                <a:cs typeface="Segoe UI Black" charset="0"/>
              </a:rPr>
              <a:t>Dividing using fingers</a:t>
            </a:r>
            <a:endParaRPr lang="en-US" sz="4800" b="1" dirty="0" smtClean="0">
              <a:latin typeface="Segoe UI Black" charset="0"/>
              <a:ea typeface="Segoe UI Black" charset="0"/>
              <a:cs typeface="Segoe UI Black"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5370689" y="2107410"/>
            <a:ext cx="2335979" cy="24768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5904" y="2190266"/>
            <a:ext cx="2334266" cy="2474984"/>
          </a:xfrm>
          <a:prstGeom prst="rect">
            <a:avLst/>
          </a:prstGeom>
        </p:spPr>
      </p:pic>
      <p:sp>
        <p:nvSpPr>
          <p:cNvPr id="11" name="Rectangle 10"/>
          <p:cNvSpPr/>
          <p:nvPr/>
        </p:nvSpPr>
        <p:spPr>
          <a:xfrm>
            <a:off x="1132597" y="3022050"/>
            <a:ext cx="518091" cy="461665"/>
          </a:xfrm>
          <a:prstGeom prst="rect">
            <a:avLst/>
          </a:prstGeom>
        </p:spPr>
        <p:txBody>
          <a:bodyPr wrap="none">
            <a:spAutoFit/>
          </a:bodyPr>
          <a:lstStyle/>
          <a:p>
            <a:r>
              <a:rPr lang="en-GB" sz="2400" b="1" dirty="0" smtClean="0">
                <a:latin typeface="Segoe UI Black" charset="0"/>
                <a:ea typeface="Segoe UI Black" charset="0"/>
                <a:cs typeface="Segoe UI Black" charset="0"/>
              </a:rPr>
              <a:t>10</a:t>
            </a:r>
            <a:endParaRPr lang="en-GB" sz="2400" dirty="0"/>
          </a:p>
        </p:txBody>
      </p:sp>
      <p:sp>
        <p:nvSpPr>
          <p:cNvPr id="12" name="Rectangle 11"/>
          <p:cNvSpPr/>
          <p:nvPr/>
        </p:nvSpPr>
        <p:spPr>
          <a:xfrm>
            <a:off x="1609927" y="2125545"/>
            <a:ext cx="553357" cy="461665"/>
          </a:xfrm>
          <a:prstGeom prst="rect">
            <a:avLst/>
          </a:prstGeom>
        </p:spPr>
        <p:txBody>
          <a:bodyPr wrap="none">
            <a:spAutoFit/>
          </a:bodyPr>
          <a:lstStyle/>
          <a:p>
            <a:r>
              <a:rPr lang="en-GB" sz="2400" b="1" dirty="0" smtClean="0">
                <a:latin typeface="Segoe UI Black" charset="0"/>
                <a:ea typeface="Segoe UI Black" charset="0"/>
                <a:cs typeface="Segoe UI Black" charset="0"/>
              </a:rPr>
              <a:t>20</a:t>
            </a:r>
            <a:endParaRPr lang="en-GB" sz="2400" dirty="0"/>
          </a:p>
        </p:txBody>
      </p:sp>
      <p:sp>
        <p:nvSpPr>
          <p:cNvPr id="13" name="Rectangle 12"/>
          <p:cNvSpPr/>
          <p:nvPr/>
        </p:nvSpPr>
        <p:spPr>
          <a:xfrm>
            <a:off x="2291994" y="1780564"/>
            <a:ext cx="553357" cy="461665"/>
          </a:xfrm>
          <a:prstGeom prst="rect">
            <a:avLst/>
          </a:prstGeom>
        </p:spPr>
        <p:txBody>
          <a:bodyPr wrap="none">
            <a:spAutoFit/>
          </a:bodyPr>
          <a:lstStyle/>
          <a:p>
            <a:r>
              <a:rPr lang="en-GB" sz="2400" b="1" dirty="0" smtClean="0">
                <a:latin typeface="Segoe UI Black" charset="0"/>
                <a:ea typeface="Segoe UI Black" charset="0"/>
                <a:cs typeface="Segoe UI Black" charset="0"/>
              </a:rPr>
              <a:t>30</a:t>
            </a:r>
            <a:endParaRPr lang="en-GB" sz="2400" dirty="0"/>
          </a:p>
        </p:txBody>
      </p:sp>
      <p:sp>
        <p:nvSpPr>
          <p:cNvPr id="14" name="Rectangle 13"/>
          <p:cNvSpPr/>
          <p:nvPr/>
        </p:nvSpPr>
        <p:spPr>
          <a:xfrm>
            <a:off x="2880674" y="1894712"/>
            <a:ext cx="559769" cy="461665"/>
          </a:xfrm>
          <a:prstGeom prst="rect">
            <a:avLst/>
          </a:prstGeom>
        </p:spPr>
        <p:txBody>
          <a:bodyPr wrap="none">
            <a:spAutoFit/>
          </a:bodyPr>
          <a:lstStyle/>
          <a:p>
            <a:r>
              <a:rPr lang="en-GB" sz="2400" b="1" dirty="0" smtClean="0">
                <a:latin typeface="Segoe UI Black" charset="0"/>
                <a:ea typeface="Segoe UI Black" charset="0"/>
                <a:cs typeface="Segoe UI Black" charset="0"/>
              </a:rPr>
              <a:t>40</a:t>
            </a:r>
            <a:endParaRPr lang="en-GB" sz="2400" dirty="0"/>
          </a:p>
        </p:txBody>
      </p:sp>
      <p:sp>
        <p:nvSpPr>
          <p:cNvPr id="15" name="Rectangle 14"/>
          <p:cNvSpPr/>
          <p:nvPr/>
        </p:nvSpPr>
        <p:spPr>
          <a:xfrm>
            <a:off x="3483491" y="2356377"/>
            <a:ext cx="553357" cy="461665"/>
          </a:xfrm>
          <a:prstGeom prst="rect">
            <a:avLst/>
          </a:prstGeom>
        </p:spPr>
        <p:txBody>
          <a:bodyPr wrap="none">
            <a:spAutoFit/>
          </a:bodyPr>
          <a:lstStyle/>
          <a:p>
            <a:r>
              <a:rPr lang="en-GB" sz="2400" b="1" dirty="0">
                <a:latin typeface="Segoe UI Black" charset="0"/>
                <a:ea typeface="Segoe UI Black" charset="0"/>
                <a:cs typeface="Segoe UI Black" charset="0"/>
              </a:rPr>
              <a:t>5</a:t>
            </a:r>
            <a:r>
              <a:rPr lang="en-GB" sz="2400" b="1" dirty="0" smtClean="0">
                <a:latin typeface="Segoe UI Black" charset="0"/>
                <a:ea typeface="Segoe UI Black" charset="0"/>
                <a:cs typeface="Segoe UI Black" charset="0"/>
              </a:rPr>
              <a:t>0</a:t>
            </a:r>
            <a:endParaRPr lang="en-GB" sz="2400" dirty="0"/>
          </a:p>
        </p:txBody>
      </p:sp>
      <p:sp>
        <p:nvSpPr>
          <p:cNvPr id="16" name="Rectangle 15"/>
          <p:cNvSpPr/>
          <p:nvPr/>
        </p:nvSpPr>
        <p:spPr>
          <a:xfrm>
            <a:off x="5105032" y="2271257"/>
            <a:ext cx="553357" cy="461665"/>
          </a:xfrm>
          <a:prstGeom prst="rect">
            <a:avLst/>
          </a:prstGeom>
        </p:spPr>
        <p:txBody>
          <a:bodyPr wrap="none">
            <a:spAutoFit/>
          </a:bodyPr>
          <a:lstStyle/>
          <a:p>
            <a:r>
              <a:rPr lang="en-GB" sz="2400" b="1" dirty="0" smtClean="0">
                <a:latin typeface="Segoe UI Black" charset="0"/>
                <a:ea typeface="Segoe UI Black" charset="0"/>
                <a:cs typeface="Segoe UI Black" charset="0"/>
              </a:rPr>
              <a:t>60</a:t>
            </a:r>
            <a:endParaRPr lang="en-GB" sz="2400" dirty="0"/>
          </a:p>
        </p:txBody>
      </p:sp>
      <p:sp>
        <p:nvSpPr>
          <p:cNvPr id="17" name="Rectangle 16"/>
          <p:cNvSpPr/>
          <p:nvPr/>
        </p:nvSpPr>
        <p:spPr>
          <a:xfrm>
            <a:off x="5716445" y="1866643"/>
            <a:ext cx="553357" cy="461665"/>
          </a:xfrm>
          <a:prstGeom prst="rect">
            <a:avLst/>
          </a:prstGeom>
        </p:spPr>
        <p:txBody>
          <a:bodyPr wrap="none">
            <a:spAutoFit/>
          </a:bodyPr>
          <a:lstStyle/>
          <a:p>
            <a:r>
              <a:rPr lang="en-GB" sz="2400" b="1" dirty="0" smtClean="0">
                <a:latin typeface="Segoe UI Black" charset="0"/>
                <a:ea typeface="Segoe UI Black" charset="0"/>
                <a:cs typeface="Segoe UI Black" charset="0"/>
              </a:rPr>
              <a:t>70</a:t>
            </a:r>
            <a:endParaRPr lang="en-GB" sz="2400" dirty="0"/>
          </a:p>
        </p:txBody>
      </p:sp>
      <p:sp>
        <p:nvSpPr>
          <p:cNvPr id="18" name="Rectangle 17"/>
          <p:cNvSpPr/>
          <p:nvPr/>
        </p:nvSpPr>
        <p:spPr>
          <a:xfrm>
            <a:off x="6344480" y="1712176"/>
            <a:ext cx="553357" cy="461665"/>
          </a:xfrm>
          <a:prstGeom prst="rect">
            <a:avLst/>
          </a:prstGeom>
        </p:spPr>
        <p:txBody>
          <a:bodyPr wrap="none">
            <a:spAutoFit/>
          </a:bodyPr>
          <a:lstStyle/>
          <a:p>
            <a:r>
              <a:rPr lang="en-GB" sz="2400" b="1" dirty="0" smtClean="0">
                <a:latin typeface="Segoe UI Black" charset="0"/>
                <a:ea typeface="Segoe UI Black" charset="0"/>
                <a:cs typeface="Segoe UI Black" charset="0"/>
              </a:rPr>
              <a:t>80</a:t>
            </a:r>
            <a:endParaRPr lang="en-GB" sz="2400" dirty="0"/>
          </a:p>
        </p:txBody>
      </p:sp>
      <p:sp>
        <p:nvSpPr>
          <p:cNvPr id="21" name="Rectangle 20"/>
          <p:cNvSpPr/>
          <p:nvPr/>
        </p:nvSpPr>
        <p:spPr>
          <a:xfrm>
            <a:off x="345308" y="3895481"/>
            <a:ext cx="845103" cy="461665"/>
          </a:xfrm>
          <a:prstGeom prst="rect">
            <a:avLst/>
          </a:prstGeom>
        </p:spPr>
        <p:txBody>
          <a:bodyPr wrap="none">
            <a:spAutoFit/>
          </a:bodyPr>
          <a:lstStyle/>
          <a:p>
            <a:r>
              <a:rPr lang="en-GB" sz="2400" b="1" dirty="0" smtClean="0">
                <a:solidFill>
                  <a:srgbClr val="FF0000"/>
                </a:solidFill>
                <a:latin typeface="Segoe UI Black" charset="0"/>
                <a:ea typeface="Segoe UI Black" charset="0"/>
                <a:cs typeface="Segoe UI Black" charset="0"/>
              </a:rPr>
              <a:t>zero</a:t>
            </a:r>
            <a:endParaRPr lang="en-GB" sz="2400" dirty="0">
              <a:solidFill>
                <a:srgbClr val="FF0000"/>
              </a:solidFill>
            </a:endParaRPr>
          </a:p>
        </p:txBody>
      </p:sp>
      <p:sp>
        <p:nvSpPr>
          <p:cNvPr id="22" name="TextBox 21"/>
          <p:cNvSpPr txBox="1"/>
          <p:nvPr/>
        </p:nvSpPr>
        <p:spPr>
          <a:xfrm>
            <a:off x="1765" y="4795897"/>
            <a:ext cx="9144000" cy="2062103"/>
          </a:xfrm>
          <a:prstGeom prst="rect">
            <a:avLst/>
          </a:prstGeom>
          <a:noFill/>
        </p:spPr>
        <p:txBody>
          <a:bodyPr wrap="square" rtlCol="0" anchor="ctr">
            <a:spAutoFit/>
          </a:bodyPr>
          <a:lstStyle/>
          <a:p>
            <a:pPr algn="ctr"/>
            <a:r>
              <a:rPr lang="en-US" sz="3200" b="1" dirty="0" smtClean="0">
                <a:latin typeface="Segoe UI Black" charset="0"/>
                <a:ea typeface="Segoe UI Black" charset="0"/>
                <a:cs typeface="Segoe UI Black" charset="0"/>
              </a:rPr>
              <a:t>Using fingers count to the first number in the calculation (80), the second number tells you the counting pattern (10s) and the number of fingers up is the answer (8).</a:t>
            </a:r>
            <a:endParaRPr lang="en-US" sz="2800" b="1" dirty="0" smtClean="0">
              <a:latin typeface="Segoe UI Black" charset="0"/>
              <a:ea typeface="Segoe UI Black" charset="0"/>
              <a:cs typeface="Segoe UI Black" charset="0"/>
            </a:endParaRPr>
          </a:p>
        </p:txBody>
      </p:sp>
      <p:sp>
        <p:nvSpPr>
          <p:cNvPr id="23" name="TextBox 22"/>
          <p:cNvSpPr txBox="1"/>
          <p:nvPr/>
        </p:nvSpPr>
        <p:spPr>
          <a:xfrm>
            <a:off x="0" y="993889"/>
            <a:ext cx="914400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400" b="1" dirty="0" smtClean="0">
                <a:solidFill>
                  <a:prstClr val="black"/>
                </a:solidFill>
                <a:latin typeface="Segoe UI Black" charset="0"/>
                <a:ea typeface="Segoe UI Black" charset="0"/>
                <a:cs typeface="Segoe UI Black" charset="0"/>
              </a:rPr>
              <a:t>80</a:t>
            </a:r>
            <a:r>
              <a:rPr lang="en-GB" sz="4400" b="1" noProof="0" dirty="0" smtClean="0">
                <a:solidFill>
                  <a:prstClr val="black"/>
                </a:solidFill>
                <a:latin typeface="Segoe UI Black" charset="0"/>
                <a:ea typeface="Segoe UI Black" charset="0"/>
                <a:cs typeface="Segoe UI Black" charset="0"/>
              </a:rPr>
              <a:t> </a:t>
            </a:r>
            <a:r>
              <a:rPr lang="en-GB" sz="4400" b="1" dirty="0">
                <a:solidFill>
                  <a:prstClr val="black"/>
                </a:solidFill>
                <a:latin typeface="Segoe UI Black" charset="0"/>
                <a:ea typeface="Segoe UI Black" charset="0"/>
                <a:cs typeface="Segoe UI Black" charset="0"/>
              </a:rPr>
              <a:t>÷</a:t>
            </a:r>
            <a:r>
              <a:rPr lang="en-GB" sz="4400" b="1" noProof="0" dirty="0" smtClean="0">
                <a:solidFill>
                  <a:prstClr val="black"/>
                </a:solidFill>
                <a:latin typeface="Segoe UI Black" charset="0"/>
                <a:ea typeface="Segoe UI Black" charset="0"/>
                <a:cs typeface="Segoe UI Black" charset="0"/>
              </a:rPr>
              <a:t> 10</a:t>
            </a:r>
            <a:r>
              <a:rPr kumimoji="0" lang="en-GB" sz="4400" b="1" i="0" u="none" strike="noStrike" kern="1200" cap="none" spc="0" normalizeH="0" baseline="0" noProof="0" dirty="0" smtClean="0">
                <a:ln>
                  <a:noFill/>
                </a:ln>
                <a:solidFill>
                  <a:prstClr val="black"/>
                </a:solidFill>
                <a:effectLst/>
                <a:uLnTx/>
                <a:uFillTx/>
                <a:latin typeface="Segoe UI Black" charset="0"/>
                <a:ea typeface="Segoe UI Black" charset="0"/>
                <a:cs typeface="Segoe UI Black" charset="0"/>
              </a:rPr>
              <a:t> </a:t>
            </a:r>
            <a:r>
              <a:rPr kumimoji="0" lang="en-GB" sz="4400" b="1" i="0" u="none" strike="noStrike" kern="1200" cap="none" spc="0" normalizeH="0" baseline="0" noProof="0" dirty="0">
                <a:ln>
                  <a:noFill/>
                </a:ln>
                <a:solidFill>
                  <a:prstClr val="black"/>
                </a:solidFill>
                <a:effectLst/>
                <a:uLnTx/>
                <a:uFillTx/>
                <a:latin typeface="Segoe UI Black" charset="0"/>
                <a:ea typeface="Segoe UI Black" charset="0"/>
                <a:cs typeface="Segoe UI Black" charset="0"/>
              </a:rPr>
              <a:t>=</a:t>
            </a:r>
          </a:p>
        </p:txBody>
      </p:sp>
      <p:sp>
        <p:nvSpPr>
          <p:cNvPr id="24" name="TextBox 23"/>
          <p:cNvSpPr txBox="1"/>
          <p:nvPr/>
        </p:nvSpPr>
        <p:spPr>
          <a:xfrm>
            <a:off x="5475329" y="1001431"/>
            <a:ext cx="1297795"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400" b="1" noProof="0" dirty="0" smtClean="0">
                <a:solidFill>
                  <a:prstClr val="black"/>
                </a:solidFill>
                <a:latin typeface="Segoe UI Black" charset="0"/>
                <a:ea typeface="Segoe UI Black" charset="0"/>
                <a:cs typeface="Segoe UI Black" charset="0"/>
              </a:rPr>
              <a:t>8</a:t>
            </a:r>
            <a:endParaRPr kumimoji="0" lang="en-GB" sz="4400" b="1" i="0" u="none" strike="noStrike" kern="1200" cap="none" spc="0" normalizeH="0" baseline="0" noProof="0" dirty="0">
              <a:ln>
                <a:noFill/>
              </a:ln>
              <a:solidFill>
                <a:prstClr val="black"/>
              </a:solidFill>
              <a:effectLst/>
              <a:uLnTx/>
              <a:uFillTx/>
              <a:latin typeface="Segoe UI Black" charset="0"/>
              <a:ea typeface="Segoe UI Black" charset="0"/>
              <a:cs typeface="Segoe UI Black" charset="0"/>
            </a:endParaRPr>
          </a:p>
        </p:txBody>
      </p:sp>
    </p:spTree>
    <p:extLst>
      <p:ext uri="{BB962C8B-B14F-4D97-AF65-F5344CB8AC3E}">
        <p14:creationId xmlns:p14="http://schemas.microsoft.com/office/powerpoint/2010/main" val="2946436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P spid="18" grpId="0"/>
      <p:bldP spid="21"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2" name="TextBox 1"/>
          <p:cNvSpPr txBox="1"/>
          <p:nvPr/>
        </p:nvSpPr>
        <p:spPr>
          <a:xfrm>
            <a:off x="12982353" y="1095153"/>
            <a:ext cx="184731" cy="369332"/>
          </a:xfrm>
          <a:prstGeom prst="rect">
            <a:avLst/>
          </a:prstGeom>
          <a:noFill/>
        </p:spPr>
        <p:txBody>
          <a:bodyPr wrap="none" rtlCol="0">
            <a:spAutoFit/>
          </a:bodyPr>
          <a:lstStyle/>
          <a:p>
            <a:endParaRPr lang="en-US"/>
          </a:p>
        </p:txBody>
      </p:sp>
      <p:sp>
        <p:nvSpPr>
          <p:cNvPr id="4" name="TextBox 3"/>
          <p:cNvSpPr txBox="1"/>
          <p:nvPr/>
        </p:nvSpPr>
        <p:spPr>
          <a:xfrm>
            <a:off x="1765" y="0"/>
            <a:ext cx="9144000" cy="1754326"/>
          </a:xfrm>
          <a:prstGeom prst="rect">
            <a:avLst/>
          </a:prstGeom>
          <a:noFill/>
        </p:spPr>
        <p:txBody>
          <a:bodyPr wrap="square" rtlCol="0" anchor="ctr">
            <a:spAutoFit/>
          </a:bodyPr>
          <a:lstStyle/>
          <a:p>
            <a:pPr algn="ctr"/>
            <a:r>
              <a:rPr lang="en-US" sz="5400" b="1" dirty="0" smtClean="0">
                <a:latin typeface="Segoe UI Black" charset="0"/>
                <a:ea typeface="Segoe UI Black" charset="0"/>
                <a:cs typeface="Segoe UI Black" charset="0"/>
              </a:rPr>
              <a:t>Commutativity and bar modelling</a:t>
            </a:r>
            <a:endParaRPr lang="en-US" sz="4800" b="1" dirty="0" smtClean="0">
              <a:latin typeface="Segoe UI Black" charset="0"/>
              <a:ea typeface="Segoe UI Black" charset="0"/>
              <a:cs typeface="Segoe UI Black" charset="0"/>
            </a:endParaRPr>
          </a:p>
        </p:txBody>
      </p:sp>
      <p:sp>
        <p:nvSpPr>
          <p:cNvPr id="22" name="TextBox 21"/>
          <p:cNvSpPr txBox="1"/>
          <p:nvPr/>
        </p:nvSpPr>
        <p:spPr>
          <a:xfrm>
            <a:off x="1765" y="5780782"/>
            <a:ext cx="9144000" cy="1077218"/>
          </a:xfrm>
          <a:prstGeom prst="rect">
            <a:avLst/>
          </a:prstGeom>
          <a:noFill/>
        </p:spPr>
        <p:txBody>
          <a:bodyPr wrap="square" rtlCol="0" anchor="ctr">
            <a:spAutoFit/>
          </a:bodyPr>
          <a:lstStyle/>
          <a:p>
            <a:pPr algn="ctr"/>
            <a:r>
              <a:rPr lang="en-US" sz="3200" b="1" dirty="0" smtClean="0">
                <a:latin typeface="Segoe UI Black" charset="0"/>
                <a:ea typeface="Segoe UI Black" charset="0"/>
                <a:cs typeface="Segoe UI Black" charset="0"/>
              </a:rPr>
              <a:t>We can use bar modelling to show repeated subtraction.</a:t>
            </a:r>
            <a:endParaRPr lang="en-US" sz="2800" b="1" dirty="0" smtClean="0">
              <a:latin typeface="Segoe UI Black" charset="0"/>
              <a:ea typeface="Segoe UI Black" charset="0"/>
              <a:cs typeface="Segoe UI Black" charset="0"/>
            </a:endParaRPr>
          </a:p>
        </p:txBody>
      </p:sp>
      <p:graphicFrame>
        <p:nvGraphicFramePr>
          <p:cNvPr id="20" name="Table 19"/>
          <p:cNvGraphicFramePr>
            <a:graphicFrameLocks noGrp="1"/>
          </p:cNvGraphicFramePr>
          <p:nvPr>
            <p:extLst>
              <p:ext uri="{D42A27DB-BD31-4B8C-83A1-F6EECF244321}">
                <p14:modId xmlns:p14="http://schemas.microsoft.com/office/powerpoint/2010/main" val="2608961751"/>
              </p:ext>
            </p:extLst>
          </p:nvPr>
        </p:nvGraphicFramePr>
        <p:xfrm>
          <a:off x="1281545" y="3094431"/>
          <a:ext cx="6580912" cy="2108200"/>
        </p:xfrm>
        <a:graphic>
          <a:graphicData uri="http://schemas.openxmlformats.org/drawingml/2006/table">
            <a:tbl>
              <a:tblPr firstRow="1" bandRow="1">
                <a:tableStyleId>{5C22544A-7EE6-4342-B048-85BDC9FD1C3A}</a:tableStyleId>
              </a:tblPr>
              <a:tblGrid>
                <a:gridCol w="1645228">
                  <a:extLst>
                    <a:ext uri="{9D8B030D-6E8A-4147-A177-3AD203B41FA5}">
                      <a16:colId xmlns:a16="http://schemas.microsoft.com/office/drawing/2014/main" val="3814602101"/>
                    </a:ext>
                  </a:extLst>
                </a:gridCol>
                <a:gridCol w="1645228">
                  <a:extLst>
                    <a:ext uri="{9D8B030D-6E8A-4147-A177-3AD203B41FA5}">
                      <a16:colId xmlns:a16="http://schemas.microsoft.com/office/drawing/2014/main" val="2194992753"/>
                    </a:ext>
                  </a:extLst>
                </a:gridCol>
                <a:gridCol w="1645228">
                  <a:extLst>
                    <a:ext uri="{9D8B030D-6E8A-4147-A177-3AD203B41FA5}">
                      <a16:colId xmlns:a16="http://schemas.microsoft.com/office/drawing/2014/main" val="3324205242"/>
                    </a:ext>
                  </a:extLst>
                </a:gridCol>
                <a:gridCol w="1645228">
                  <a:extLst>
                    <a:ext uri="{9D8B030D-6E8A-4147-A177-3AD203B41FA5}">
                      <a16:colId xmlns:a16="http://schemas.microsoft.com/office/drawing/2014/main" val="4170943768"/>
                    </a:ext>
                  </a:extLst>
                </a:gridCol>
              </a:tblGrid>
              <a:tr h="1054100">
                <a:tc>
                  <a:txBody>
                    <a:bodyPr/>
                    <a:lstStyle/>
                    <a:p>
                      <a:pPr algn="ctr"/>
                      <a:r>
                        <a:rPr lang="en-GB" sz="4800" b="1" dirty="0" smtClean="0">
                          <a:solidFill>
                            <a:schemeClr val="tx1"/>
                          </a:solidFill>
                        </a:rPr>
                        <a:t>5</a:t>
                      </a:r>
                      <a:endParaRPr lang="en-GB" sz="4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4800" b="1" dirty="0" smtClean="0">
                          <a:solidFill>
                            <a:schemeClr val="tx1"/>
                          </a:solidFill>
                        </a:rPr>
                        <a:t>5</a:t>
                      </a:r>
                      <a:endParaRPr lang="en-GB" sz="4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4800" b="1" dirty="0" smtClean="0">
                          <a:solidFill>
                            <a:schemeClr val="tx1"/>
                          </a:solidFill>
                        </a:rPr>
                        <a:t>5</a:t>
                      </a:r>
                      <a:endParaRPr lang="en-GB" sz="4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4800" b="1" dirty="0" smtClean="0">
                          <a:solidFill>
                            <a:schemeClr val="tx1"/>
                          </a:solidFill>
                        </a:rPr>
                        <a:t>5</a:t>
                      </a:r>
                      <a:endParaRPr lang="en-GB" sz="4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07628249"/>
                  </a:ext>
                </a:extLst>
              </a:tr>
              <a:tr h="1054100">
                <a:tc gridSpan="4">
                  <a:txBody>
                    <a:bodyPr/>
                    <a:lstStyle/>
                    <a:p>
                      <a:pPr algn="ctr"/>
                      <a:r>
                        <a:rPr lang="en-GB" sz="4800" b="1" dirty="0" smtClean="0">
                          <a:solidFill>
                            <a:schemeClr val="tx1"/>
                          </a:solidFill>
                        </a:rPr>
                        <a:t>20</a:t>
                      </a:r>
                      <a:endParaRPr lang="en-GB" sz="4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312371021"/>
                  </a:ext>
                </a:extLst>
              </a:tr>
            </a:tbl>
          </a:graphicData>
        </a:graphic>
      </p:graphicFrame>
      <p:sp>
        <p:nvSpPr>
          <p:cNvPr id="27" name="TextBox 26"/>
          <p:cNvSpPr txBox="1"/>
          <p:nvPr/>
        </p:nvSpPr>
        <p:spPr>
          <a:xfrm>
            <a:off x="0" y="1783363"/>
            <a:ext cx="914400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400" b="1" dirty="0" smtClean="0">
                <a:solidFill>
                  <a:prstClr val="black"/>
                </a:solidFill>
                <a:latin typeface="Segoe UI Black" charset="0"/>
                <a:ea typeface="Segoe UI Black" charset="0"/>
                <a:cs typeface="Segoe UI Black" charset="0"/>
              </a:rPr>
              <a:t>20</a:t>
            </a:r>
            <a:r>
              <a:rPr lang="en-GB" sz="4400" b="1" noProof="0" dirty="0" smtClean="0">
                <a:solidFill>
                  <a:prstClr val="black"/>
                </a:solidFill>
                <a:latin typeface="Segoe UI Black" charset="0"/>
                <a:ea typeface="Segoe UI Black" charset="0"/>
                <a:cs typeface="Segoe UI Black" charset="0"/>
              </a:rPr>
              <a:t> </a:t>
            </a:r>
            <a:r>
              <a:rPr lang="en-GB" sz="4400" b="1" dirty="0">
                <a:solidFill>
                  <a:prstClr val="black"/>
                </a:solidFill>
                <a:latin typeface="Segoe UI Black" charset="0"/>
                <a:ea typeface="Segoe UI Black" charset="0"/>
                <a:cs typeface="Segoe UI Black" charset="0"/>
              </a:rPr>
              <a:t>÷</a:t>
            </a:r>
            <a:r>
              <a:rPr lang="en-GB" sz="4400" b="1" noProof="0" dirty="0" smtClean="0">
                <a:solidFill>
                  <a:prstClr val="black"/>
                </a:solidFill>
                <a:latin typeface="Segoe UI Black" charset="0"/>
                <a:ea typeface="Segoe UI Black" charset="0"/>
                <a:cs typeface="Segoe UI Black" charset="0"/>
              </a:rPr>
              <a:t> 5</a:t>
            </a:r>
            <a:r>
              <a:rPr kumimoji="0" lang="en-GB" sz="4400" b="1" i="0" u="none" strike="noStrike" kern="1200" cap="none" spc="0" normalizeH="0" baseline="0" noProof="0" dirty="0" smtClean="0">
                <a:ln>
                  <a:noFill/>
                </a:ln>
                <a:solidFill>
                  <a:prstClr val="black"/>
                </a:solidFill>
                <a:effectLst/>
                <a:uLnTx/>
                <a:uFillTx/>
                <a:latin typeface="Segoe UI Black" charset="0"/>
                <a:ea typeface="Segoe UI Black" charset="0"/>
                <a:cs typeface="Segoe UI Black" charset="0"/>
              </a:rPr>
              <a:t> </a:t>
            </a:r>
            <a:r>
              <a:rPr kumimoji="0" lang="en-GB" sz="4400" b="1" i="0" u="none" strike="noStrike" kern="1200" cap="none" spc="0" normalizeH="0" baseline="0" noProof="0" dirty="0">
                <a:ln>
                  <a:noFill/>
                </a:ln>
                <a:solidFill>
                  <a:prstClr val="black"/>
                </a:solidFill>
                <a:effectLst/>
                <a:uLnTx/>
                <a:uFillTx/>
                <a:latin typeface="Segoe UI Black" charset="0"/>
                <a:ea typeface="Segoe UI Black" charset="0"/>
                <a:cs typeface="Segoe UI Black" charset="0"/>
              </a:rPr>
              <a:t>=</a:t>
            </a:r>
          </a:p>
        </p:txBody>
      </p:sp>
      <p:sp>
        <p:nvSpPr>
          <p:cNvPr id="28" name="TextBox 27"/>
          <p:cNvSpPr txBox="1"/>
          <p:nvPr/>
        </p:nvSpPr>
        <p:spPr>
          <a:xfrm>
            <a:off x="5475329" y="1790905"/>
            <a:ext cx="1297795"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400" b="1" noProof="0" dirty="0">
                <a:solidFill>
                  <a:prstClr val="black"/>
                </a:solidFill>
                <a:latin typeface="Segoe UI Black" charset="0"/>
                <a:ea typeface="Segoe UI Black" charset="0"/>
                <a:cs typeface="Segoe UI Black" charset="0"/>
              </a:rPr>
              <a:t>4</a:t>
            </a:r>
            <a:endParaRPr kumimoji="0" lang="en-GB" sz="4400" b="1" i="0" u="none" strike="noStrike" kern="1200" cap="none" spc="0" normalizeH="0" baseline="0" noProof="0" dirty="0">
              <a:ln>
                <a:noFill/>
              </a:ln>
              <a:solidFill>
                <a:prstClr val="black"/>
              </a:solidFill>
              <a:effectLst/>
              <a:uLnTx/>
              <a:uFillTx/>
              <a:latin typeface="Segoe UI Black" charset="0"/>
              <a:ea typeface="Segoe UI Black" charset="0"/>
              <a:cs typeface="Segoe UI Black" charset="0"/>
            </a:endParaRPr>
          </a:p>
        </p:txBody>
      </p:sp>
    </p:spTree>
    <p:extLst>
      <p:ext uri="{BB962C8B-B14F-4D97-AF65-F5344CB8AC3E}">
        <p14:creationId xmlns:p14="http://schemas.microsoft.com/office/powerpoint/2010/main" val="1167918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7" name="TextBox 6"/>
          <p:cNvSpPr txBox="1"/>
          <p:nvPr/>
        </p:nvSpPr>
        <p:spPr>
          <a:xfrm>
            <a:off x="609600" y="1464484"/>
            <a:ext cx="7924800" cy="4524315"/>
          </a:xfrm>
          <a:prstGeom prst="rect">
            <a:avLst/>
          </a:prstGeom>
          <a:noFill/>
        </p:spPr>
        <p:txBody>
          <a:bodyPr wrap="square" rtlCol="0">
            <a:spAutoFit/>
          </a:bodyPr>
          <a:lstStyle/>
          <a:p>
            <a:pPr marL="285750" indent="-285750">
              <a:buFont typeface="Arial" panose="020B0604020202020204" pitchFamily="34" charset="0"/>
              <a:buChar char="•"/>
            </a:pPr>
            <a:r>
              <a:rPr lang="en-GB" sz="3600" dirty="0" smtClean="0">
                <a:latin typeface="Segoe UI Black" panose="020B0A02040204020203" pitchFamily="34" charset="0"/>
                <a:ea typeface="Segoe UI Black" panose="020B0A02040204020203" pitchFamily="34" charset="0"/>
                <a:cs typeface="Segoe UI Black" panose="020B0A02040204020203" pitchFamily="34" charset="0"/>
              </a:rPr>
              <a:t>divide</a:t>
            </a:r>
          </a:p>
          <a:p>
            <a:pPr marL="285750" indent="-285750">
              <a:buFont typeface="Arial" panose="020B0604020202020204" pitchFamily="34" charset="0"/>
              <a:buChar char="•"/>
            </a:pPr>
            <a:r>
              <a:rPr lang="en-GB" sz="3600" dirty="0" smtClean="0">
                <a:latin typeface="Segoe UI Black" panose="020B0A02040204020203" pitchFamily="34" charset="0"/>
                <a:ea typeface="Segoe UI Black" panose="020B0A02040204020203" pitchFamily="34" charset="0"/>
                <a:cs typeface="Segoe UI Black" panose="020B0A02040204020203" pitchFamily="34" charset="0"/>
              </a:rPr>
              <a:t>divided by</a:t>
            </a:r>
          </a:p>
          <a:p>
            <a:pPr marL="285750" indent="-285750">
              <a:buFont typeface="Arial" panose="020B0604020202020204" pitchFamily="34" charset="0"/>
              <a:buChar char="•"/>
            </a:pPr>
            <a:r>
              <a:rPr lang="en-GB" sz="3600" dirty="0" smtClean="0">
                <a:latin typeface="Segoe UI Black" panose="020B0A02040204020203" pitchFamily="34" charset="0"/>
                <a:ea typeface="Segoe UI Black" panose="020B0A02040204020203" pitchFamily="34" charset="0"/>
                <a:cs typeface="Segoe UI Black" panose="020B0A02040204020203" pitchFamily="34" charset="0"/>
              </a:rPr>
              <a:t>divided into</a:t>
            </a:r>
          </a:p>
          <a:p>
            <a:pPr marL="285750" indent="-285750">
              <a:buFont typeface="Arial" panose="020B0604020202020204" pitchFamily="34" charset="0"/>
              <a:buChar char="•"/>
            </a:pPr>
            <a:r>
              <a:rPr lang="en-GB" sz="3600" dirty="0" smtClean="0">
                <a:latin typeface="Segoe UI Black" panose="020B0A02040204020203" pitchFamily="34" charset="0"/>
                <a:ea typeface="Segoe UI Black" panose="020B0A02040204020203" pitchFamily="34" charset="0"/>
                <a:cs typeface="Segoe UI Black" panose="020B0A02040204020203" pitchFamily="34" charset="0"/>
              </a:rPr>
              <a:t>share</a:t>
            </a:r>
          </a:p>
          <a:p>
            <a:pPr marL="285750" indent="-285750">
              <a:buFont typeface="Arial" panose="020B0604020202020204" pitchFamily="34" charset="0"/>
              <a:buChar char="•"/>
            </a:pPr>
            <a:r>
              <a:rPr lang="en-GB" sz="3600" dirty="0" smtClean="0">
                <a:latin typeface="Segoe UI Black" panose="020B0A02040204020203" pitchFamily="34" charset="0"/>
                <a:ea typeface="Segoe UI Black" panose="020B0A02040204020203" pitchFamily="34" charset="0"/>
                <a:cs typeface="Segoe UI Black" panose="020B0A02040204020203" pitchFamily="34" charset="0"/>
              </a:rPr>
              <a:t>share equally</a:t>
            </a:r>
          </a:p>
          <a:p>
            <a:pPr marL="285750" indent="-285750">
              <a:buFont typeface="Arial" panose="020B0604020202020204" pitchFamily="34" charset="0"/>
              <a:buChar char="•"/>
            </a:pPr>
            <a:r>
              <a:rPr lang="en-GB" sz="3600" dirty="0" smtClean="0">
                <a:latin typeface="Segoe UI Black" panose="020B0A02040204020203" pitchFamily="34" charset="0"/>
                <a:ea typeface="Segoe UI Black" panose="020B0A02040204020203" pitchFamily="34" charset="0"/>
                <a:cs typeface="Segoe UI Black" panose="020B0A02040204020203" pitchFamily="34" charset="0"/>
              </a:rPr>
              <a:t>groups of</a:t>
            </a:r>
          </a:p>
          <a:p>
            <a:pPr marL="285750" indent="-285750">
              <a:buFont typeface="Arial" panose="020B0604020202020204" pitchFamily="34" charset="0"/>
              <a:buChar char="•"/>
            </a:pPr>
            <a:r>
              <a:rPr lang="en-GB" sz="3600" dirty="0" smtClean="0">
                <a:latin typeface="Segoe UI Black" panose="020B0A02040204020203" pitchFamily="34" charset="0"/>
                <a:ea typeface="Segoe UI Black" panose="020B0A02040204020203" pitchFamily="34" charset="0"/>
                <a:cs typeface="Segoe UI Black" panose="020B0A02040204020203" pitchFamily="34" charset="0"/>
              </a:rPr>
              <a:t>equal groups of</a:t>
            </a:r>
          </a:p>
          <a:p>
            <a:pPr marL="285750" indent="-285750">
              <a:buFont typeface="Arial" panose="020B0604020202020204" pitchFamily="34" charset="0"/>
              <a:buChar char="•"/>
            </a:pPr>
            <a:endParaRPr lang="en-GB" sz="3600" dirty="0">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2" name="TextBox 1"/>
          <p:cNvSpPr txBox="1"/>
          <p:nvPr/>
        </p:nvSpPr>
        <p:spPr>
          <a:xfrm>
            <a:off x="12982353" y="1095153"/>
            <a:ext cx="184731" cy="369332"/>
          </a:xfrm>
          <a:prstGeom prst="rect">
            <a:avLst/>
          </a:prstGeom>
          <a:noFill/>
        </p:spPr>
        <p:txBody>
          <a:bodyPr wrap="none" rtlCol="0">
            <a:spAutoFit/>
          </a:bodyPr>
          <a:lstStyle/>
          <a:p>
            <a:endParaRPr lang="en-US"/>
          </a:p>
        </p:txBody>
      </p:sp>
      <p:sp>
        <p:nvSpPr>
          <p:cNvPr id="4" name="TextBox 3"/>
          <p:cNvSpPr txBox="1"/>
          <p:nvPr/>
        </p:nvSpPr>
        <p:spPr>
          <a:xfrm>
            <a:off x="0" y="0"/>
            <a:ext cx="9144000" cy="923330"/>
          </a:xfrm>
          <a:prstGeom prst="rect">
            <a:avLst/>
          </a:prstGeom>
          <a:noFill/>
        </p:spPr>
        <p:txBody>
          <a:bodyPr wrap="square" rtlCol="0" anchor="ctr">
            <a:spAutoFit/>
          </a:bodyPr>
          <a:lstStyle/>
          <a:p>
            <a:pPr algn="ctr"/>
            <a:r>
              <a:rPr lang="en-US" sz="5400" b="1" dirty="0" smtClean="0">
                <a:latin typeface="Segoe UI Black" charset="0"/>
                <a:ea typeface="Segoe UI Black" charset="0"/>
                <a:cs typeface="Segoe UI Black" charset="0"/>
              </a:rPr>
              <a:t>Division Vocabulary</a:t>
            </a:r>
            <a:endParaRPr lang="en-US" sz="4800" b="1" dirty="0" smtClean="0">
              <a:latin typeface="Segoe UI Black" charset="0"/>
              <a:ea typeface="Segoe UI Black" charset="0"/>
              <a:cs typeface="Segoe UI Black"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4641" y="2121653"/>
            <a:ext cx="3589039" cy="3535200"/>
          </a:xfrm>
          <a:prstGeom prst="rect">
            <a:avLst/>
          </a:prstGeom>
        </p:spPr>
      </p:pic>
    </p:spTree>
    <p:extLst>
      <p:ext uri="{BB962C8B-B14F-4D97-AF65-F5344CB8AC3E}">
        <p14:creationId xmlns:p14="http://schemas.microsoft.com/office/powerpoint/2010/main" val="729050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2" name="TextBox 1"/>
          <p:cNvSpPr txBox="1"/>
          <p:nvPr/>
        </p:nvSpPr>
        <p:spPr>
          <a:xfrm>
            <a:off x="12982353" y="1095153"/>
            <a:ext cx="184731" cy="369332"/>
          </a:xfrm>
          <a:prstGeom prst="rect">
            <a:avLst/>
          </a:prstGeom>
          <a:noFill/>
        </p:spPr>
        <p:txBody>
          <a:bodyPr wrap="none" rtlCol="0">
            <a:spAutoFit/>
          </a:bodyPr>
          <a:lstStyle/>
          <a:p>
            <a:endParaRPr lang="en-US"/>
          </a:p>
        </p:txBody>
      </p:sp>
      <p:sp>
        <p:nvSpPr>
          <p:cNvPr id="4" name="TextBox 3"/>
          <p:cNvSpPr txBox="1"/>
          <p:nvPr/>
        </p:nvSpPr>
        <p:spPr>
          <a:xfrm>
            <a:off x="0" y="-2034"/>
            <a:ext cx="9144000" cy="923330"/>
          </a:xfrm>
          <a:prstGeom prst="rect">
            <a:avLst/>
          </a:prstGeom>
          <a:noFill/>
        </p:spPr>
        <p:txBody>
          <a:bodyPr wrap="square" rtlCol="0" anchor="ctr">
            <a:spAutoFit/>
          </a:bodyPr>
          <a:lstStyle/>
          <a:p>
            <a:pPr algn="ctr"/>
            <a:r>
              <a:rPr lang="en-US" sz="5400" b="1" dirty="0" smtClean="0">
                <a:latin typeface="Segoe UI Black" charset="0"/>
                <a:ea typeface="Segoe UI Black" charset="0"/>
                <a:cs typeface="Segoe UI Black" charset="0"/>
              </a:rPr>
              <a:t>Counting patterns</a:t>
            </a:r>
            <a:endParaRPr lang="en-US" sz="4800" b="1" dirty="0" smtClean="0">
              <a:latin typeface="Segoe UI Black" charset="0"/>
              <a:ea typeface="Segoe UI Black" charset="0"/>
              <a:cs typeface="Segoe UI Black" charset="0"/>
            </a:endParaRPr>
          </a:p>
        </p:txBody>
      </p:sp>
      <p:sp>
        <p:nvSpPr>
          <p:cNvPr id="22" name="TextBox 21"/>
          <p:cNvSpPr txBox="1"/>
          <p:nvPr/>
        </p:nvSpPr>
        <p:spPr>
          <a:xfrm>
            <a:off x="0" y="4795897"/>
            <a:ext cx="9144000" cy="2062103"/>
          </a:xfrm>
          <a:prstGeom prst="rect">
            <a:avLst/>
          </a:prstGeom>
          <a:noFill/>
        </p:spPr>
        <p:txBody>
          <a:bodyPr wrap="square" rtlCol="0" anchor="ctr">
            <a:spAutoFit/>
          </a:bodyPr>
          <a:lstStyle/>
          <a:p>
            <a:pPr algn="ctr"/>
            <a:r>
              <a:rPr lang="en-US" sz="3200" b="1" dirty="0" smtClean="0">
                <a:latin typeface="Segoe UI Black" charset="0"/>
                <a:ea typeface="Segoe UI Black" charset="0"/>
                <a:cs typeface="Segoe UI Black" charset="0"/>
              </a:rPr>
              <a:t>We </a:t>
            </a:r>
            <a:r>
              <a:rPr lang="en-US" sz="3200" b="1" dirty="0" err="1" smtClean="0">
                <a:latin typeface="Segoe UI Black" charset="0"/>
                <a:ea typeface="Segoe UI Black" charset="0"/>
                <a:cs typeface="Segoe UI Black" charset="0"/>
              </a:rPr>
              <a:t>practise</a:t>
            </a:r>
            <a:r>
              <a:rPr lang="en-US" sz="3200" b="1" dirty="0" smtClean="0">
                <a:latin typeface="Segoe UI Black" charset="0"/>
                <a:ea typeface="Segoe UI Black" charset="0"/>
                <a:cs typeface="Segoe UI Black" charset="0"/>
              </a:rPr>
              <a:t> counting in 2s, 3s, 5s and 10s forwards and backward regularly.  This helps with multiplication and division.  We always start on 0 (zero).</a:t>
            </a:r>
            <a:endParaRPr lang="en-US" sz="2800" b="1" dirty="0" smtClean="0">
              <a:latin typeface="Segoe UI Black" charset="0"/>
              <a:ea typeface="Segoe UI Black" charset="0"/>
              <a:cs typeface="Segoe UI Black" charset="0"/>
            </a:endParaRPr>
          </a:p>
        </p:txBody>
      </p:sp>
      <p:sp>
        <p:nvSpPr>
          <p:cNvPr id="23" name="TextBox 22"/>
          <p:cNvSpPr txBox="1"/>
          <p:nvPr/>
        </p:nvSpPr>
        <p:spPr>
          <a:xfrm>
            <a:off x="0" y="1220209"/>
            <a:ext cx="9144000" cy="3313086"/>
          </a:xfrm>
          <a:prstGeom prst="rect">
            <a:avLst/>
          </a:prstGeom>
          <a:noFill/>
        </p:spPr>
        <p:txBody>
          <a:bodyPr wrap="square" rtlCol="0" anchor="ctr">
            <a:spAutoFit/>
          </a:bodyPr>
          <a:lstStyle/>
          <a:p>
            <a:pPr algn="ctr">
              <a:lnSpc>
                <a:spcPct val="150000"/>
              </a:lnSpc>
            </a:pPr>
            <a:r>
              <a:rPr lang="en-US" sz="3600" b="1" dirty="0" smtClean="0">
                <a:solidFill>
                  <a:srgbClr val="FFC000"/>
                </a:solidFill>
                <a:latin typeface="Segoe UI Black" charset="0"/>
                <a:ea typeface="Segoe UI Black" charset="0"/>
                <a:cs typeface="Segoe UI Black" charset="0"/>
              </a:rPr>
              <a:t>0 2 4 6 8 10 12 14 16 18 20</a:t>
            </a:r>
          </a:p>
          <a:p>
            <a:pPr algn="ctr">
              <a:lnSpc>
                <a:spcPct val="150000"/>
              </a:lnSpc>
            </a:pPr>
            <a:r>
              <a:rPr lang="en-US" sz="3600" b="1" dirty="0" smtClean="0">
                <a:solidFill>
                  <a:srgbClr val="FF0000"/>
                </a:solidFill>
                <a:latin typeface="Segoe UI Black" charset="0"/>
                <a:ea typeface="Segoe UI Black" charset="0"/>
                <a:cs typeface="Segoe UI Black" charset="0"/>
              </a:rPr>
              <a:t>0 3 6 9 12 15 18 21 24 27 30</a:t>
            </a:r>
          </a:p>
          <a:p>
            <a:pPr algn="ctr">
              <a:lnSpc>
                <a:spcPct val="150000"/>
              </a:lnSpc>
            </a:pPr>
            <a:r>
              <a:rPr lang="en-US" sz="3600" b="1" dirty="0" smtClean="0">
                <a:solidFill>
                  <a:srgbClr val="0070C0"/>
                </a:solidFill>
                <a:latin typeface="Segoe UI Black" charset="0"/>
                <a:ea typeface="Segoe UI Black" charset="0"/>
                <a:cs typeface="Segoe UI Black" charset="0"/>
              </a:rPr>
              <a:t>0 5 10 15 20 25 30 35 40 45 50</a:t>
            </a:r>
          </a:p>
          <a:p>
            <a:pPr algn="ctr">
              <a:lnSpc>
                <a:spcPct val="150000"/>
              </a:lnSpc>
            </a:pPr>
            <a:r>
              <a:rPr lang="en-US" sz="3600" b="1" dirty="0" smtClean="0">
                <a:solidFill>
                  <a:srgbClr val="7030A0"/>
                </a:solidFill>
                <a:latin typeface="Segoe UI Black" charset="0"/>
                <a:ea typeface="Segoe UI Black" charset="0"/>
                <a:cs typeface="Segoe UI Black" charset="0"/>
              </a:rPr>
              <a:t>0 10 20 30 40 50 60 70 80 90 100</a:t>
            </a:r>
            <a:endParaRPr lang="en-US" sz="3200" b="1" dirty="0" smtClean="0">
              <a:solidFill>
                <a:srgbClr val="7030A0"/>
              </a:solidFill>
              <a:latin typeface="Segoe UI Black" charset="0"/>
              <a:ea typeface="Segoe UI Black" charset="0"/>
              <a:cs typeface="Segoe UI Black" charset="0"/>
            </a:endParaRPr>
          </a:p>
        </p:txBody>
      </p:sp>
    </p:spTree>
    <p:extLst>
      <p:ext uri="{BB962C8B-B14F-4D97-AF65-F5344CB8AC3E}">
        <p14:creationId xmlns:p14="http://schemas.microsoft.com/office/powerpoint/2010/main" val="915519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2" name="TextBox 1"/>
          <p:cNvSpPr txBox="1"/>
          <p:nvPr/>
        </p:nvSpPr>
        <p:spPr>
          <a:xfrm>
            <a:off x="12982353" y="1095153"/>
            <a:ext cx="184731" cy="369332"/>
          </a:xfrm>
          <a:prstGeom prst="rect">
            <a:avLst/>
          </a:prstGeom>
          <a:noFill/>
        </p:spPr>
        <p:txBody>
          <a:bodyPr wrap="none" rtlCol="0">
            <a:spAutoFit/>
          </a:bodyPr>
          <a:lstStyle/>
          <a:p>
            <a:endParaRPr lang="en-US"/>
          </a:p>
        </p:txBody>
      </p:sp>
      <p:sp>
        <p:nvSpPr>
          <p:cNvPr id="4" name="TextBox 3"/>
          <p:cNvSpPr txBox="1"/>
          <p:nvPr/>
        </p:nvSpPr>
        <p:spPr>
          <a:xfrm>
            <a:off x="0" y="-2336"/>
            <a:ext cx="9144000" cy="1754326"/>
          </a:xfrm>
          <a:prstGeom prst="rect">
            <a:avLst/>
          </a:prstGeom>
          <a:noFill/>
        </p:spPr>
        <p:txBody>
          <a:bodyPr wrap="square" rtlCol="0" anchor="ctr">
            <a:spAutoFit/>
          </a:bodyPr>
          <a:lstStyle/>
          <a:p>
            <a:pPr algn="ctr"/>
            <a:r>
              <a:rPr lang="en-US" sz="5400" b="1" dirty="0" smtClean="0">
                <a:latin typeface="Segoe UI Black" charset="0"/>
                <a:ea typeface="Segoe UI Black" charset="0"/>
                <a:cs typeface="Segoe UI Black" charset="0"/>
              </a:rPr>
              <a:t>Counting patterns using fingers</a:t>
            </a:r>
            <a:endParaRPr lang="en-US" sz="4800" b="1" dirty="0" smtClean="0">
              <a:latin typeface="Segoe UI Black" charset="0"/>
              <a:ea typeface="Segoe UI Black" charset="0"/>
              <a:cs typeface="Segoe UI Black"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5110782" y="2198170"/>
            <a:ext cx="2955652" cy="313383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7565" y="2198170"/>
            <a:ext cx="2955652" cy="3133830"/>
          </a:xfrm>
          <a:prstGeom prst="rect">
            <a:avLst/>
          </a:prstGeom>
        </p:spPr>
      </p:pic>
      <p:sp>
        <p:nvSpPr>
          <p:cNvPr id="11" name="Rectangle 10"/>
          <p:cNvSpPr/>
          <p:nvPr/>
        </p:nvSpPr>
        <p:spPr>
          <a:xfrm>
            <a:off x="700146" y="3306785"/>
            <a:ext cx="369012" cy="461665"/>
          </a:xfrm>
          <a:prstGeom prst="rect">
            <a:avLst/>
          </a:prstGeom>
        </p:spPr>
        <p:txBody>
          <a:bodyPr wrap="none">
            <a:spAutoFit/>
          </a:bodyPr>
          <a:lstStyle/>
          <a:p>
            <a:r>
              <a:rPr lang="en-GB" sz="2400" b="1" dirty="0">
                <a:latin typeface="Segoe UI Black" charset="0"/>
                <a:ea typeface="Segoe UI Black" charset="0"/>
                <a:cs typeface="Segoe UI Black" charset="0"/>
              </a:rPr>
              <a:t>2</a:t>
            </a:r>
            <a:endParaRPr lang="en-GB" sz="2400" dirty="0"/>
          </a:p>
        </p:txBody>
      </p:sp>
      <p:sp>
        <p:nvSpPr>
          <p:cNvPr id="12" name="Rectangle 11"/>
          <p:cNvSpPr/>
          <p:nvPr/>
        </p:nvSpPr>
        <p:spPr>
          <a:xfrm>
            <a:off x="1406728" y="2198170"/>
            <a:ext cx="375424" cy="461665"/>
          </a:xfrm>
          <a:prstGeom prst="rect">
            <a:avLst/>
          </a:prstGeom>
        </p:spPr>
        <p:txBody>
          <a:bodyPr wrap="none">
            <a:spAutoFit/>
          </a:bodyPr>
          <a:lstStyle/>
          <a:p>
            <a:r>
              <a:rPr lang="en-GB" sz="2400" b="1" dirty="0" smtClean="0">
                <a:latin typeface="Segoe UI Black" charset="0"/>
                <a:ea typeface="Segoe UI Black" charset="0"/>
                <a:cs typeface="Segoe UI Black" charset="0"/>
              </a:rPr>
              <a:t>4</a:t>
            </a:r>
            <a:endParaRPr lang="en-GB" sz="2400" dirty="0"/>
          </a:p>
        </p:txBody>
      </p:sp>
      <p:sp>
        <p:nvSpPr>
          <p:cNvPr id="13" name="Rectangle 12"/>
          <p:cNvSpPr/>
          <p:nvPr/>
        </p:nvSpPr>
        <p:spPr>
          <a:xfrm>
            <a:off x="2350960" y="1736505"/>
            <a:ext cx="369012" cy="461665"/>
          </a:xfrm>
          <a:prstGeom prst="rect">
            <a:avLst/>
          </a:prstGeom>
        </p:spPr>
        <p:txBody>
          <a:bodyPr wrap="none">
            <a:spAutoFit/>
          </a:bodyPr>
          <a:lstStyle/>
          <a:p>
            <a:r>
              <a:rPr lang="en-GB" sz="2400" b="1" dirty="0" smtClean="0">
                <a:latin typeface="Segoe UI Black" charset="0"/>
                <a:ea typeface="Segoe UI Black" charset="0"/>
                <a:cs typeface="Segoe UI Black" charset="0"/>
              </a:rPr>
              <a:t>6</a:t>
            </a:r>
            <a:endParaRPr lang="en-GB" sz="2400" dirty="0"/>
          </a:p>
        </p:txBody>
      </p:sp>
      <p:sp>
        <p:nvSpPr>
          <p:cNvPr id="14" name="Rectangle 13"/>
          <p:cNvSpPr/>
          <p:nvPr/>
        </p:nvSpPr>
        <p:spPr>
          <a:xfrm>
            <a:off x="3074248" y="1911933"/>
            <a:ext cx="369012" cy="461665"/>
          </a:xfrm>
          <a:prstGeom prst="rect">
            <a:avLst/>
          </a:prstGeom>
        </p:spPr>
        <p:txBody>
          <a:bodyPr wrap="none">
            <a:spAutoFit/>
          </a:bodyPr>
          <a:lstStyle/>
          <a:p>
            <a:r>
              <a:rPr lang="en-GB" sz="2400" b="1" dirty="0" smtClean="0">
                <a:latin typeface="Segoe UI Black" charset="0"/>
                <a:ea typeface="Segoe UI Black" charset="0"/>
                <a:cs typeface="Segoe UI Black" charset="0"/>
              </a:rPr>
              <a:t>8</a:t>
            </a:r>
            <a:endParaRPr lang="en-GB" sz="2400" dirty="0"/>
          </a:p>
        </p:txBody>
      </p:sp>
      <p:sp>
        <p:nvSpPr>
          <p:cNvPr id="15" name="Rectangle 14"/>
          <p:cNvSpPr/>
          <p:nvPr/>
        </p:nvSpPr>
        <p:spPr>
          <a:xfrm>
            <a:off x="3774171" y="2429002"/>
            <a:ext cx="518091" cy="461665"/>
          </a:xfrm>
          <a:prstGeom prst="rect">
            <a:avLst/>
          </a:prstGeom>
        </p:spPr>
        <p:txBody>
          <a:bodyPr wrap="none">
            <a:spAutoFit/>
          </a:bodyPr>
          <a:lstStyle/>
          <a:p>
            <a:r>
              <a:rPr lang="en-GB" sz="2400" b="1" dirty="0" smtClean="0">
                <a:latin typeface="Segoe UI Black" charset="0"/>
                <a:ea typeface="Segoe UI Black" charset="0"/>
                <a:cs typeface="Segoe UI Black" charset="0"/>
              </a:rPr>
              <a:t>10</a:t>
            </a:r>
            <a:endParaRPr lang="en-GB" sz="2400" dirty="0"/>
          </a:p>
        </p:txBody>
      </p:sp>
      <p:sp>
        <p:nvSpPr>
          <p:cNvPr id="16" name="Rectangle 15"/>
          <p:cNvSpPr/>
          <p:nvPr/>
        </p:nvSpPr>
        <p:spPr>
          <a:xfrm>
            <a:off x="4899704" y="2447314"/>
            <a:ext cx="518091" cy="461665"/>
          </a:xfrm>
          <a:prstGeom prst="rect">
            <a:avLst/>
          </a:prstGeom>
        </p:spPr>
        <p:txBody>
          <a:bodyPr wrap="none">
            <a:spAutoFit/>
          </a:bodyPr>
          <a:lstStyle/>
          <a:p>
            <a:r>
              <a:rPr lang="en-GB" sz="2400" b="1" dirty="0" smtClean="0">
                <a:latin typeface="Segoe UI Black" charset="0"/>
                <a:ea typeface="Segoe UI Black" charset="0"/>
                <a:cs typeface="Segoe UI Black" charset="0"/>
              </a:rPr>
              <a:t>12</a:t>
            </a:r>
            <a:endParaRPr lang="en-GB" sz="2400" dirty="0"/>
          </a:p>
        </p:txBody>
      </p:sp>
      <p:sp>
        <p:nvSpPr>
          <p:cNvPr id="17" name="Rectangle 16"/>
          <p:cNvSpPr/>
          <p:nvPr/>
        </p:nvSpPr>
        <p:spPr>
          <a:xfrm>
            <a:off x="5658389" y="1967337"/>
            <a:ext cx="524503" cy="461665"/>
          </a:xfrm>
          <a:prstGeom prst="rect">
            <a:avLst/>
          </a:prstGeom>
        </p:spPr>
        <p:txBody>
          <a:bodyPr wrap="none">
            <a:spAutoFit/>
          </a:bodyPr>
          <a:lstStyle/>
          <a:p>
            <a:r>
              <a:rPr lang="en-GB" sz="2400" b="1" dirty="0" smtClean="0">
                <a:latin typeface="Segoe UI Black" charset="0"/>
                <a:ea typeface="Segoe UI Black" charset="0"/>
                <a:cs typeface="Segoe UI Black" charset="0"/>
              </a:rPr>
              <a:t>14</a:t>
            </a:r>
            <a:endParaRPr lang="en-GB" sz="2400" dirty="0"/>
          </a:p>
        </p:txBody>
      </p:sp>
      <p:sp>
        <p:nvSpPr>
          <p:cNvPr id="18" name="Rectangle 17"/>
          <p:cNvSpPr/>
          <p:nvPr/>
        </p:nvSpPr>
        <p:spPr>
          <a:xfrm>
            <a:off x="6388022" y="1754817"/>
            <a:ext cx="518091" cy="461665"/>
          </a:xfrm>
          <a:prstGeom prst="rect">
            <a:avLst/>
          </a:prstGeom>
        </p:spPr>
        <p:txBody>
          <a:bodyPr wrap="none">
            <a:spAutoFit/>
          </a:bodyPr>
          <a:lstStyle/>
          <a:p>
            <a:r>
              <a:rPr lang="en-GB" sz="2400" b="1" dirty="0" smtClean="0">
                <a:latin typeface="Segoe UI Black" charset="0"/>
                <a:ea typeface="Segoe UI Black" charset="0"/>
                <a:cs typeface="Segoe UI Black" charset="0"/>
              </a:rPr>
              <a:t>16</a:t>
            </a:r>
            <a:endParaRPr lang="en-GB" sz="2400" dirty="0"/>
          </a:p>
        </p:txBody>
      </p:sp>
      <p:sp>
        <p:nvSpPr>
          <p:cNvPr id="19" name="Rectangle 18"/>
          <p:cNvSpPr/>
          <p:nvPr/>
        </p:nvSpPr>
        <p:spPr>
          <a:xfrm>
            <a:off x="7295614" y="2202627"/>
            <a:ext cx="518091" cy="461665"/>
          </a:xfrm>
          <a:prstGeom prst="rect">
            <a:avLst/>
          </a:prstGeom>
        </p:spPr>
        <p:txBody>
          <a:bodyPr wrap="none">
            <a:spAutoFit/>
          </a:bodyPr>
          <a:lstStyle/>
          <a:p>
            <a:r>
              <a:rPr lang="en-GB" sz="2400" b="1" dirty="0" smtClean="0">
                <a:latin typeface="Segoe UI Black" charset="0"/>
                <a:ea typeface="Segoe UI Black" charset="0"/>
                <a:cs typeface="Segoe UI Black" charset="0"/>
              </a:rPr>
              <a:t>18</a:t>
            </a:r>
            <a:endParaRPr lang="en-GB" sz="2400" dirty="0"/>
          </a:p>
        </p:txBody>
      </p:sp>
      <p:sp>
        <p:nvSpPr>
          <p:cNvPr id="20" name="Rectangle 19"/>
          <p:cNvSpPr/>
          <p:nvPr/>
        </p:nvSpPr>
        <p:spPr>
          <a:xfrm>
            <a:off x="7813705" y="3306785"/>
            <a:ext cx="553357" cy="461665"/>
          </a:xfrm>
          <a:prstGeom prst="rect">
            <a:avLst/>
          </a:prstGeom>
        </p:spPr>
        <p:txBody>
          <a:bodyPr wrap="none">
            <a:spAutoFit/>
          </a:bodyPr>
          <a:lstStyle/>
          <a:p>
            <a:r>
              <a:rPr lang="en-GB" sz="2400" b="1" dirty="0">
                <a:latin typeface="Segoe UI Black" charset="0"/>
                <a:ea typeface="Segoe UI Black" charset="0"/>
                <a:cs typeface="Segoe UI Black" charset="0"/>
              </a:rPr>
              <a:t>2</a:t>
            </a:r>
            <a:r>
              <a:rPr lang="en-GB" sz="2400" b="1" dirty="0" smtClean="0">
                <a:latin typeface="Segoe UI Black" charset="0"/>
                <a:ea typeface="Segoe UI Black" charset="0"/>
                <a:cs typeface="Segoe UI Black" charset="0"/>
              </a:rPr>
              <a:t>0</a:t>
            </a:r>
            <a:endParaRPr lang="en-GB" sz="2400" dirty="0"/>
          </a:p>
        </p:txBody>
      </p:sp>
      <p:sp>
        <p:nvSpPr>
          <p:cNvPr id="21" name="Rectangle 20"/>
          <p:cNvSpPr/>
          <p:nvPr/>
        </p:nvSpPr>
        <p:spPr>
          <a:xfrm>
            <a:off x="43330" y="4189024"/>
            <a:ext cx="845103" cy="461665"/>
          </a:xfrm>
          <a:prstGeom prst="rect">
            <a:avLst/>
          </a:prstGeom>
        </p:spPr>
        <p:txBody>
          <a:bodyPr wrap="none">
            <a:spAutoFit/>
          </a:bodyPr>
          <a:lstStyle/>
          <a:p>
            <a:r>
              <a:rPr lang="en-GB" sz="2400" b="1" dirty="0" smtClean="0">
                <a:solidFill>
                  <a:srgbClr val="FF0000"/>
                </a:solidFill>
                <a:latin typeface="Segoe UI Black" charset="0"/>
                <a:ea typeface="Segoe UI Black" charset="0"/>
                <a:cs typeface="Segoe UI Black" charset="0"/>
              </a:rPr>
              <a:t>zero</a:t>
            </a:r>
            <a:endParaRPr lang="en-GB" sz="2400" dirty="0">
              <a:solidFill>
                <a:srgbClr val="FF0000"/>
              </a:solidFill>
            </a:endParaRPr>
          </a:p>
        </p:txBody>
      </p:sp>
      <p:sp>
        <p:nvSpPr>
          <p:cNvPr id="22" name="TextBox 21"/>
          <p:cNvSpPr txBox="1"/>
          <p:nvPr/>
        </p:nvSpPr>
        <p:spPr>
          <a:xfrm>
            <a:off x="1765" y="5229474"/>
            <a:ext cx="9144000" cy="1569660"/>
          </a:xfrm>
          <a:prstGeom prst="rect">
            <a:avLst/>
          </a:prstGeom>
          <a:noFill/>
        </p:spPr>
        <p:txBody>
          <a:bodyPr wrap="square" rtlCol="0" anchor="ctr">
            <a:spAutoFit/>
          </a:bodyPr>
          <a:lstStyle/>
          <a:p>
            <a:pPr algn="ctr"/>
            <a:r>
              <a:rPr lang="en-US" sz="3200" b="1" dirty="0" smtClean="0">
                <a:latin typeface="Segoe UI Black" charset="0"/>
                <a:ea typeface="Segoe UI Black" charset="0"/>
                <a:cs typeface="Segoe UI Black" charset="0"/>
              </a:rPr>
              <a:t>We count in 2s, 3s, 5s and 10s using our fingers forwards and backwards (we always start with zero).</a:t>
            </a:r>
            <a:endParaRPr lang="en-US" sz="2800" b="1" dirty="0" smtClean="0">
              <a:latin typeface="Segoe UI Black" charset="0"/>
              <a:ea typeface="Segoe UI Black" charset="0"/>
              <a:cs typeface="Segoe UI Black" charset="0"/>
            </a:endParaRPr>
          </a:p>
        </p:txBody>
      </p:sp>
    </p:spTree>
    <p:extLst>
      <p:ext uri="{BB962C8B-B14F-4D97-AF65-F5344CB8AC3E}">
        <p14:creationId xmlns:p14="http://schemas.microsoft.com/office/powerpoint/2010/main" val="4000407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P spid="18" grpId="0"/>
      <p:bldP spid="19"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2" name="TextBox 1"/>
          <p:cNvSpPr txBox="1"/>
          <p:nvPr/>
        </p:nvSpPr>
        <p:spPr>
          <a:xfrm>
            <a:off x="12982353" y="1095153"/>
            <a:ext cx="184731" cy="369332"/>
          </a:xfrm>
          <a:prstGeom prst="rect">
            <a:avLst/>
          </a:prstGeom>
          <a:noFill/>
        </p:spPr>
        <p:txBody>
          <a:bodyPr wrap="none" rtlCol="0">
            <a:spAutoFit/>
          </a:bodyPr>
          <a:lstStyle/>
          <a:p>
            <a:endParaRPr lang="en-US"/>
          </a:p>
        </p:txBody>
      </p:sp>
      <p:sp>
        <p:nvSpPr>
          <p:cNvPr id="4" name="TextBox 3"/>
          <p:cNvSpPr txBox="1"/>
          <p:nvPr/>
        </p:nvSpPr>
        <p:spPr>
          <a:xfrm>
            <a:off x="0" y="413162"/>
            <a:ext cx="9144000" cy="923330"/>
          </a:xfrm>
          <a:prstGeom prst="rect">
            <a:avLst/>
          </a:prstGeom>
          <a:noFill/>
        </p:spPr>
        <p:txBody>
          <a:bodyPr wrap="square" rtlCol="0" anchor="ctr">
            <a:spAutoFit/>
          </a:bodyPr>
          <a:lstStyle/>
          <a:p>
            <a:pPr algn="ctr"/>
            <a:r>
              <a:rPr lang="en-US" sz="5400" b="1" dirty="0" smtClean="0">
                <a:latin typeface="Segoe UI Black" charset="0"/>
                <a:ea typeface="Segoe UI Black" charset="0"/>
                <a:cs typeface="Segoe UI Black" charset="0"/>
              </a:rPr>
              <a:t>Counting coins</a:t>
            </a:r>
            <a:endParaRPr lang="en-US" sz="4800" b="1" dirty="0" smtClean="0">
              <a:latin typeface="Segoe UI Black" charset="0"/>
              <a:ea typeface="Segoe UI Black" charset="0"/>
              <a:cs typeface="Segoe UI Black" charset="0"/>
            </a:endParaRPr>
          </a:p>
        </p:txBody>
      </p:sp>
      <p:sp>
        <p:nvSpPr>
          <p:cNvPr id="22" name="TextBox 21"/>
          <p:cNvSpPr txBox="1"/>
          <p:nvPr/>
        </p:nvSpPr>
        <p:spPr>
          <a:xfrm>
            <a:off x="1765" y="5780782"/>
            <a:ext cx="9144000" cy="1077218"/>
          </a:xfrm>
          <a:prstGeom prst="rect">
            <a:avLst/>
          </a:prstGeom>
          <a:noFill/>
        </p:spPr>
        <p:txBody>
          <a:bodyPr wrap="square" rtlCol="0" anchor="ctr">
            <a:spAutoFit/>
          </a:bodyPr>
          <a:lstStyle/>
          <a:p>
            <a:pPr algn="ctr"/>
            <a:r>
              <a:rPr lang="en-US" sz="3200" b="1" dirty="0" smtClean="0">
                <a:latin typeface="Segoe UI Black" charset="0"/>
                <a:ea typeface="Segoe UI Black" charset="0"/>
                <a:cs typeface="Segoe UI Black" charset="0"/>
              </a:rPr>
              <a:t>We might divide and count using coins.  How many 2 pence coins make 12p?</a:t>
            </a:r>
            <a:endParaRPr lang="en-US" sz="2800" b="1" dirty="0" smtClean="0">
              <a:latin typeface="Segoe UI Black" charset="0"/>
              <a:ea typeface="Segoe UI Black" charset="0"/>
              <a:cs typeface="Segoe UI Black" charset="0"/>
            </a:endParaRPr>
          </a:p>
        </p:txBody>
      </p:sp>
      <p:pic>
        <p:nvPicPr>
          <p:cNvPr id="3" name="Picture 2"/>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0629" y="1739810"/>
            <a:ext cx="860134" cy="854667"/>
          </a:xfrm>
          <a:prstGeom prst="rect">
            <a:avLst/>
          </a:prstGeom>
        </p:spPr>
      </p:pic>
      <p:pic>
        <p:nvPicPr>
          <p:cNvPr id="5" name="Picture 4"/>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6250" y="3161922"/>
            <a:ext cx="707735" cy="688153"/>
          </a:xfrm>
          <a:prstGeom prst="rect">
            <a:avLst/>
          </a:prstGeom>
        </p:spPr>
      </p:pic>
      <p:pic>
        <p:nvPicPr>
          <p:cNvPr id="6" name="Picture 5"/>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0629" y="4335455"/>
            <a:ext cx="865632" cy="874776"/>
          </a:xfrm>
          <a:prstGeom prst="rect">
            <a:avLst/>
          </a:prstGeom>
        </p:spPr>
      </p:pic>
      <p:pic>
        <p:nvPicPr>
          <p:cNvPr id="23" name="Picture 22"/>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13163" y="1739810"/>
            <a:ext cx="860134" cy="854667"/>
          </a:xfrm>
          <a:prstGeom prst="rect">
            <a:avLst/>
          </a:prstGeom>
        </p:spPr>
      </p:pic>
      <p:pic>
        <p:nvPicPr>
          <p:cNvPr id="24" name="Picture 23"/>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425697" y="1739809"/>
            <a:ext cx="860134" cy="854667"/>
          </a:xfrm>
          <a:prstGeom prst="rect">
            <a:avLst/>
          </a:prstGeom>
        </p:spPr>
      </p:pic>
      <p:pic>
        <p:nvPicPr>
          <p:cNvPr id="25" name="Picture 24"/>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38231" y="1739810"/>
            <a:ext cx="860134" cy="854667"/>
          </a:xfrm>
          <a:prstGeom prst="rect">
            <a:avLst/>
          </a:prstGeom>
        </p:spPr>
      </p:pic>
      <p:pic>
        <p:nvPicPr>
          <p:cNvPr id="26" name="Picture 2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387841" y="1739810"/>
            <a:ext cx="860134" cy="854667"/>
          </a:xfrm>
          <a:prstGeom prst="rect">
            <a:avLst/>
          </a:prstGeom>
        </p:spPr>
      </p:pic>
      <p:pic>
        <p:nvPicPr>
          <p:cNvPr id="27" name="Picture 26"/>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37451" y="1739810"/>
            <a:ext cx="860134" cy="854667"/>
          </a:xfrm>
          <a:prstGeom prst="rect">
            <a:avLst/>
          </a:prstGeom>
        </p:spPr>
      </p:pic>
      <p:pic>
        <p:nvPicPr>
          <p:cNvPr id="28" name="Picture 27"/>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36385" y="3161922"/>
            <a:ext cx="707735" cy="688153"/>
          </a:xfrm>
          <a:prstGeom prst="rect">
            <a:avLst/>
          </a:prstGeom>
        </p:spPr>
      </p:pic>
      <p:pic>
        <p:nvPicPr>
          <p:cNvPr id="29" name="Picture 28"/>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95365" y="3155399"/>
            <a:ext cx="707735" cy="688153"/>
          </a:xfrm>
          <a:prstGeom prst="rect">
            <a:avLst/>
          </a:prstGeom>
        </p:spPr>
      </p:pic>
      <p:pic>
        <p:nvPicPr>
          <p:cNvPr id="30" name="Picture 29"/>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54345" y="3161922"/>
            <a:ext cx="707735" cy="688153"/>
          </a:xfrm>
          <a:prstGeom prst="rect">
            <a:avLst/>
          </a:prstGeom>
        </p:spPr>
      </p:pic>
      <p:pic>
        <p:nvPicPr>
          <p:cNvPr id="31" name="Picture 30"/>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913325" y="3155398"/>
            <a:ext cx="707735" cy="688153"/>
          </a:xfrm>
          <a:prstGeom prst="rect">
            <a:avLst/>
          </a:prstGeom>
        </p:spPr>
      </p:pic>
      <p:pic>
        <p:nvPicPr>
          <p:cNvPr id="32" name="Picture 31"/>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72305" y="3155397"/>
            <a:ext cx="707735" cy="688153"/>
          </a:xfrm>
          <a:prstGeom prst="rect">
            <a:avLst/>
          </a:prstGeom>
        </p:spPr>
      </p:pic>
      <p:pic>
        <p:nvPicPr>
          <p:cNvPr id="33" name="Picture 32"/>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631285" y="3155396"/>
            <a:ext cx="707735" cy="688153"/>
          </a:xfrm>
          <a:prstGeom prst="rect">
            <a:avLst/>
          </a:prstGeom>
        </p:spPr>
      </p:pic>
      <p:pic>
        <p:nvPicPr>
          <p:cNvPr id="34" name="Picture 33"/>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13163" y="4335455"/>
            <a:ext cx="865632" cy="874776"/>
          </a:xfrm>
          <a:prstGeom prst="rect">
            <a:avLst/>
          </a:prstGeom>
        </p:spPr>
      </p:pic>
      <p:pic>
        <p:nvPicPr>
          <p:cNvPr id="35" name="Picture 34"/>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420199" y="4335455"/>
            <a:ext cx="865632" cy="874776"/>
          </a:xfrm>
          <a:prstGeom prst="rect">
            <a:avLst/>
          </a:prstGeom>
        </p:spPr>
      </p:pic>
      <p:pic>
        <p:nvPicPr>
          <p:cNvPr id="36" name="Picture 35"/>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27235" y="4335455"/>
            <a:ext cx="865632" cy="874776"/>
          </a:xfrm>
          <a:prstGeom prst="rect">
            <a:avLst/>
          </a:prstGeom>
        </p:spPr>
      </p:pic>
      <p:sp>
        <p:nvSpPr>
          <p:cNvPr id="40" name="TextBox 39"/>
          <p:cNvSpPr txBox="1"/>
          <p:nvPr/>
        </p:nvSpPr>
        <p:spPr>
          <a:xfrm>
            <a:off x="6339020" y="1901952"/>
            <a:ext cx="2583327" cy="523220"/>
          </a:xfrm>
          <a:prstGeom prst="rect">
            <a:avLst/>
          </a:prstGeom>
          <a:noFill/>
        </p:spPr>
        <p:txBody>
          <a:bodyPr wrap="square" rtlCol="0">
            <a:spAutoFit/>
          </a:bodyPr>
          <a:lstStyle/>
          <a:p>
            <a:pPr algn="ctr"/>
            <a:r>
              <a:rPr lang="en-GB" sz="2800" b="1" dirty="0" smtClean="0">
                <a:latin typeface="Segoe UI Black" charset="0"/>
                <a:ea typeface="Segoe UI Black" charset="0"/>
                <a:cs typeface="Segoe UI Black" charset="0"/>
              </a:rPr>
              <a:t>12p ÷ 2p = 6 </a:t>
            </a:r>
            <a:endParaRPr lang="en-GB" sz="2800" b="1" dirty="0">
              <a:latin typeface="Segoe UI Black" charset="0"/>
              <a:ea typeface="Segoe UI Black" charset="0"/>
              <a:cs typeface="Segoe UI Black" charset="0"/>
            </a:endParaRPr>
          </a:p>
        </p:txBody>
      </p:sp>
      <p:sp>
        <p:nvSpPr>
          <p:cNvPr id="43" name="TextBox 42"/>
          <p:cNvSpPr txBox="1"/>
          <p:nvPr/>
        </p:nvSpPr>
        <p:spPr>
          <a:xfrm>
            <a:off x="6339019" y="3237862"/>
            <a:ext cx="2583327" cy="523220"/>
          </a:xfrm>
          <a:prstGeom prst="rect">
            <a:avLst/>
          </a:prstGeom>
          <a:noFill/>
        </p:spPr>
        <p:txBody>
          <a:bodyPr wrap="square" rtlCol="0">
            <a:spAutoFit/>
          </a:bodyPr>
          <a:lstStyle/>
          <a:p>
            <a:pPr algn="ctr"/>
            <a:r>
              <a:rPr lang="en-GB" sz="2800" b="1" dirty="0" smtClean="0">
                <a:latin typeface="Segoe UI Black" charset="0"/>
                <a:ea typeface="Segoe UI Black" charset="0"/>
                <a:cs typeface="Segoe UI Black" charset="0"/>
              </a:rPr>
              <a:t>35p ÷ 5p = 7 </a:t>
            </a:r>
            <a:endParaRPr lang="en-GB" sz="2800" b="1" dirty="0">
              <a:latin typeface="Segoe UI Black" charset="0"/>
              <a:ea typeface="Segoe UI Black" charset="0"/>
              <a:cs typeface="Segoe UI Black" charset="0"/>
            </a:endParaRPr>
          </a:p>
        </p:txBody>
      </p:sp>
      <p:sp>
        <p:nvSpPr>
          <p:cNvPr id="44" name="TextBox 43"/>
          <p:cNvSpPr txBox="1"/>
          <p:nvPr/>
        </p:nvSpPr>
        <p:spPr>
          <a:xfrm>
            <a:off x="4339621" y="4509322"/>
            <a:ext cx="2583327" cy="523220"/>
          </a:xfrm>
          <a:prstGeom prst="rect">
            <a:avLst/>
          </a:prstGeom>
          <a:noFill/>
        </p:spPr>
        <p:txBody>
          <a:bodyPr wrap="square" rtlCol="0">
            <a:spAutoFit/>
          </a:bodyPr>
          <a:lstStyle/>
          <a:p>
            <a:pPr algn="ctr"/>
            <a:r>
              <a:rPr lang="en-GB" sz="2800" b="1" dirty="0" smtClean="0">
                <a:latin typeface="Segoe UI Black" charset="0"/>
                <a:ea typeface="Segoe UI Black" charset="0"/>
                <a:cs typeface="Segoe UI Black" charset="0"/>
              </a:rPr>
              <a:t>40p ÷ 10p = 4</a:t>
            </a:r>
            <a:endParaRPr lang="en-GB" sz="2800" b="1" dirty="0">
              <a:latin typeface="Segoe UI Black" charset="0"/>
              <a:ea typeface="Segoe UI Black" charset="0"/>
              <a:cs typeface="Segoe UI Black" charset="0"/>
            </a:endParaRPr>
          </a:p>
        </p:txBody>
      </p:sp>
    </p:spTree>
    <p:extLst>
      <p:ext uri="{BB962C8B-B14F-4D97-AF65-F5344CB8AC3E}">
        <p14:creationId xmlns:p14="http://schemas.microsoft.com/office/powerpoint/2010/main" val="1257081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500"/>
                                        <p:tgtEl>
                                          <p:spTgt spid="4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500"/>
                                        <p:tgtEl>
                                          <p:spTgt spid="28"/>
                                        </p:tgtEl>
                                      </p:cBhvr>
                                    </p:animEffect>
                                  </p:childTnLst>
                                </p:cTn>
                              </p:par>
                            </p:childTnLst>
                          </p:cTn>
                        </p:par>
                        <p:par>
                          <p:cTn id="41" fill="hold">
                            <p:stCondLst>
                              <p:cond delay="1000"/>
                            </p:stCondLst>
                            <p:childTnLst>
                              <p:par>
                                <p:cTn id="42" presetID="10" presetClass="entr" presetSubtype="0" fill="hold" nodeType="after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500"/>
                                        <p:tgtEl>
                                          <p:spTgt spid="29"/>
                                        </p:tgtEl>
                                      </p:cBhvr>
                                    </p:animEffect>
                                  </p:childTnLst>
                                </p:cTn>
                              </p:par>
                            </p:childTnLst>
                          </p:cTn>
                        </p:par>
                        <p:par>
                          <p:cTn id="45" fill="hold">
                            <p:stCondLst>
                              <p:cond delay="1500"/>
                            </p:stCondLst>
                            <p:childTnLst>
                              <p:par>
                                <p:cTn id="46" presetID="10" presetClass="entr" presetSubtype="0"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500"/>
                                        <p:tgtEl>
                                          <p:spTgt spid="30"/>
                                        </p:tgtEl>
                                      </p:cBhvr>
                                    </p:animEffect>
                                  </p:childTnLst>
                                </p:cTn>
                              </p:par>
                            </p:childTnLst>
                          </p:cTn>
                        </p:par>
                        <p:par>
                          <p:cTn id="49" fill="hold">
                            <p:stCondLst>
                              <p:cond delay="2000"/>
                            </p:stCondLst>
                            <p:childTnLst>
                              <p:par>
                                <p:cTn id="50" presetID="10" presetClass="entr" presetSubtype="0" fill="hold" nodeType="after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500"/>
                                        <p:tgtEl>
                                          <p:spTgt spid="31"/>
                                        </p:tgtEl>
                                      </p:cBhvr>
                                    </p:animEffect>
                                  </p:childTnLst>
                                </p:cTn>
                              </p:par>
                            </p:childTnLst>
                          </p:cTn>
                        </p:par>
                        <p:par>
                          <p:cTn id="53" fill="hold">
                            <p:stCondLst>
                              <p:cond delay="2500"/>
                            </p:stCondLst>
                            <p:childTnLst>
                              <p:par>
                                <p:cTn id="54" presetID="10" presetClass="entr" presetSubtype="0" fill="hold" nodeType="after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fade">
                                      <p:cBhvr>
                                        <p:cTn id="56" dur="500"/>
                                        <p:tgtEl>
                                          <p:spTgt spid="32"/>
                                        </p:tgtEl>
                                      </p:cBhvr>
                                    </p:animEffect>
                                  </p:childTnLst>
                                </p:cTn>
                              </p:par>
                            </p:childTnLst>
                          </p:cTn>
                        </p:par>
                        <p:par>
                          <p:cTn id="57" fill="hold">
                            <p:stCondLst>
                              <p:cond delay="3000"/>
                            </p:stCondLst>
                            <p:childTnLst>
                              <p:par>
                                <p:cTn id="58" presetID="10" presetClass="entr" presetSubtype="0" fill="hold" nodeType="after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fade">
                                      <p:cBhvr>
                                        <p:cTn id="60" dur="500"/>
                                        <p:tgtEl>
                                          <p:spTgt spid="33"/>
                                        </p:tgtEl>
                                      </p:cBhvr>
                                    </p:animEffect>
                                  </p:childTnLst>
                                </p:cTn>
                              </p:par>
                            </p:childTnLst>
                          </p:cTn>
                        </p:par>
                        <p:par>
                          <p:cTn id="61" fill="hold">
                            <p:stCondLst>
                              <p:cond delay="3500"/>
                            </p:stCondLst>
                            <p:childTnLst>
                              <p:par>
                                <p:cTn id="62" presetID="10" presetClass="entr" presetSubtype="0"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fade">
                                      <p:cBhvr>
                                        <p:cTn id="64" dur="500"/>
                                        <p:tgtEl>
                                          <p:spTgt spid="43"/>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fade">
                                      <p:cBhvr>
                                        <p:cTn id="69" dur="500"/>
                                        <p:tgtEl>
                                          <p:spTgt spid="6"/>
                                        </p:tgtEl>
                                      </p:cBhvr>
                                    </p:animEffect>
                                  </p:childTnLst>
                                </p:cTn>
                              </p:par>
                            </p:childTnLst>
                          </p:cTn>
                        </p:par>
                        <p:par>
                          <p:cTn id="70" fill="hold">
                            <p:stCondLst>
                              <p:cond delay="500"/>
                            </p:stCondLst>
                            <p:childTnLst>
                              <p:par>
                                <p:cTn id="71" presetID="10" presetClass="entr" presetSubtype="0" fill="hold"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childTnLst>
                                </p:cTn>
                              </p:par>
                            </p:childTnLst>
                          </p:cTn>
                        </p:par>
                        <p:par>
                          <p:cTn id="74" fill="hold">
                            <p:stCondLst>
                              <p:cond delay="1000"/>
                            </p:stCondLst>
                            <p:childTnLst>
                              <p:par>
                                <p:cTn id="75" presetID="10" presetClass="entr" presetSubtype="0"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Effect transition="in" filter="fade">
                                      <p:cBhvr>
                                        <p:cTn id="77" dur="500"/>
                                        <p:tgtEl>
                                          <p:spTgt spid="35"/>
                                        </p:tgtEl>
                                      </p:cBhvr>
                                    </p:animEffect>
                                  </p:childTnLst>
                                </p:cTn>
                              </p:par>
                            </p:childTnLst>
                          </p:cTn>
                        </p:par>
                        <p:par>
                          <p:cTn id="78" fill="hold">
                            <p:stCondLst>
                              <p:cond delay="1500"/>
                            </p:stCondLst>
                            <p:childTnLst>
                              <p:par>
                                <p:cTn id="79" presetID="10" presetClass="entr" presetSubtype="0" fill="hold"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500"/>
                                        <p:tgtEl>
                                          <p:spTgt spid="36"/>
                                        </p:tgtEl>
                                      </p:cBhvr>
                                    </p:animEffect>
                                  </p:childTnLst>
                                </p:cTn>
                              </p:par>
                            </p:childTnLst>
                          </p:cTn>
                        </p:par>
                        <p:par>
                          <p:cTn id="82" fill="hold">
                            <p:stCondLst>
                              <p:cond delay="2000"/>
                            </p:stCondLst>
                            <p:childTnLst>
                              <p:par>
                                <p:cTn id="83" presetID="10" presetClass="entr" presetSubtype="0"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fade">
                                      <p:cBhvr>
                                        <p:cTn id="8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53" name="TextBox 52"/>
          <p:cNvSpPr txBox="1"/>
          <p:nvPr/>
        </p:nvSpPr>
        <p:spPr>
          <a:xfrm>
            <a:off x="0" y="1831361"/>
            <a:ext cx="9144000" cy="769441"/>
          </a:xfrm>
          <a:prstGeom prst="rect">
            <a:avLst/>
          </a:prstGeom>
          <a:noFill/>
        </p:spPr>
        <p:txBody>
          <a:bodyPr wrap="square" rtlCol="0">
            <a:spAutoFit/>
          </a:bodyPr>
          <a:lstStyle/>
          <a:p>
            <a:pPr algn="ctr"/>
            <a:r>
              <a:rPr lang="en-GB" sz="4400" b="1" dirty="0" smtClean="0">
                <a:latin typeface="Segoe UI Black" charset="0"/>
                <a:ea typeface="Segoe UI Black" charset="0"/>
                <a:cs typeface="Segoe UI Black" charset="0"/>
              </a:rPr>
              <a:t>30 </a:t>
            </a:r>
            <a:r>
              <a:rPr lang="en-GB" sz="4400" b="1" dirty="0">
                <a:latin typeface="Segoe UI Black" charset="0"/>
                <a:ea typeface="Segoe UI Black" charset="0"/>
                <a:cs typeface="Segoe UI Black" charset="0"/>
              </a:rPr>
              <a:t>÷</a:t>
            </a:r>
            <a:r>
              <a:rPr lang="en-GB" sz="4400" b="1" dirty="0" smtClean="0">
                <a:latin typeface="Segoe UI Black" charset="0"/>
                <a:ea typeface="Segoe UI Black" charset="0"/>
                <a:cs typeface="Segoe UI Black" charset="0"/>
              </a:rPr>
              <a:t> </a:t>
            </a:r>
            <a:r>
              <a:rPr lang="en-GB" sz="4400" b="1" dirty="0">
                <a:latin typeface="Segoe UI Black" charset="0"/>
                <a:ea typeface="Segoe UI Black" charset="0"/>
                <a:cs typeface="Segoe UI Black" charset="0"/>
              </a:rPr>
              <a:t>6</a:t>
            </a:r>
            <a:r>
              <a:rPr lang="en-GB" sz="4400" b="1" dirty="0" smtClean="0">
                <a:latin typeface="Segoe UI Black" charset="0"/>
                <a:ea typeface="Segoe UI Black" charset="0"/>
                <a:cs typeface="Segoe UI Black" charset="0"/>
              </a:rPr>
              <a:t> </a:t>
            </a:r>
            <a:r>
              <a:rPr lang="en-GB" sz="4400" b="1" dirty="0">
                <a:latin typeface="Segoe UI Black" charset="0"/>
                <a:ea typeface="Segoe UI Black" charset="0"/>
                <a:cs typeface="Segoe UI Black" charset="0"/>
              </a:rPr>
              <a:t>=</a:t>
            </a:r>
          </a:p>
        </p:txBody>
      </p:sp>
      <p:sp>
        <p:nvSpPr>
          <p:cNvPr id="2" name="TextBox 1"/>
          <p:cNvSpPr txBox="1"/>
          <p:nvPr/>
        </p:nvSpPr>
        <p:spPr>
          <a:xfrm>
            <a:off x="12982353" y="1095153"/>
            <a:ext cx="184731" cy="369332"/>
          </a:xfrm>
          <a:prstGeom prst="rect">
            <a:avLst/>
          </a:prstGeom>
          <a:noFill/>
        </p:spPr>
        <p:txBody>
          <a:bodyPr wrap="none" rtlCol="0">
            <a:spAutoFit/>
          </a:bodyPr>
          <a:lstStyle/>
          <a:p>
            <a:endParaRPr lang="en-US"/>
          </a:p>
        </p:txBody>
      </p:sp>
      <p:sp>
        <p:nvSpPr>
          <p:cNvPr id="4" name="TextBox 3"/>
          <p:cNvSpPr txBox="1"/>
          <p:nvPr/>
        </p:nvSpPr>
        <p:spPr>
          <a:xfrm>
            <a:off x="0" y="-2336"/>
            <a:ext cx="9144000" cy="1754326"/>
          </a:xfrm>
          <a:prstGeom prst="rect">
            <a:avLst/>
          </a:prstGeom>
          <a:noFill/>
        </p:spPr>
        <p:txBody>
          <a:bodyPr wrap="square" rtlCol="0" anchor="ctr">
            <a:spAutoFit/>
          </a:bodyPr>
          <a:lstStyle/>
          <a:p>
            <a:pPr algn="ctr"/>
            <a:r>
              <a:rPr lang="en-US" sz="5400" b="1" dirty="0" smtClean="0">
                <a:latin typeface="Segoe UI Black" charset="0"/>
                <a:ea typeface="Segoe UI Black" charset="0"/>
                <a:cs typeface="Segoe UI Black" charset="0"/>
              </a:rPr>
              <a:t>Counting objects in groups</a:t>
            </a:r>
            <a:endParaRPr lang="en-US" sz="4800" b="1" dirty="0" smtClean="0">
              <a:latin typeface="Segoe UI Black" charset="0"/>
              <a:ea typeface="Segoe UI Black" charset="0"/>
              <a:cs typeface="Segoe UI Black" charset="0"/>
            </a:endParaRPr>
          </a:p>
        </p:txBody>
      </p:sp>
      <p:sp>
        <p:nvSpPr>
          <p:cNvPr id="22" name="TextBox 21"/>
          <p:cNvSpPr txBox="1"/>
          <p:nvPr/>
        </p:nvSpPr>
        <p:spPr>
          <a:xfrm>
            <a:off x="1765" y="6023841"/>
            <a:ext cx="9144000" cy="584775"/>
          </a:xfrm>
          <a:prstGeom prst="rect">
            <a:avLst/>
          </a:prstGeom>
          <a:noFill/>
        </p:spPr>
        <p:txBody>
          <a:bodyPr wrap="square" rtlCol="0" anchor="ctr">
            <a:spAutoFit/>
          </a:bodyPr>
          <a:lstStyle/>
          <a:p>
            <a:pPr algn="ctr"/>
            <a:r>
              <a:rPr lang="en-US" sz="3200" b="1" dirty="0" smtClean="0">
                <a:latin typeface="Segoe UI Black" charset="0"/>
                <a:ea typeface="Segoe UI Black" charset="0"/>
                <a:cs typeface="Segoe UI Black" charset="0"/>
              </a:rPr>
              <a:t>We share and group objects for division.</a:t>
            </a:r>
            <a:endParaRPr lang="en-US" sz="2800" b="1" dirty="0" smtClean="0">
              <a:latin typeface="Segoe UI Black" charset="0"/>
              <a:ea typeface="Segoe UI Black" charset="0"/>
              <a:cs typeface="Segoe UI Black" charset="0"/>
            </a:endParaRPr>
          </a:p>
        </p:txBody>
      </p:sp>
      <p:pic>
        <p:nvPicPr>
          <p:cNvPr id="23" name="Picture 22"/>
          <p:cNvPicPr>
            <a:picLocks noChangeAspect="1"/>
          </p:cNvPicPr>
          <p:nvPr/>
        </p:nvPicPr>
        <p:blipFill rotWithShape="1">
          <a:blip r:embed="rId4">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463572" y="2153780"/>
            <a:ext cx="353684" cy="360000"/>
          </a:xfrm>
          <a:prstGeom prst="rect">
            <a:avLst/>
          </a:prstGeom>
        </p:spPr>
      </p:pic>
      <p:pic>
        <p:nvPicPr>
          <p:cNvPr id="24" name="Picture 23"/>
          <p:cNvPicPr>
            <a:picLocks noChangeAspect="1"/>
          </p:cNvPicPr>
          <p:nvPr/>
        </p:nvPicPr>
        <p:blipFill rotWithShape="1">
          <a:blip r:embed="rId4">
            <a:duotone>
              <a:schemeClr val="accent6">
                <a:shade val="45000"/>
                <a:satMod val="135000"/>
              </a:schemeClr>
              <a:prstClr val="white"/>
            </a:duotone>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1021545" y="2552929"/>
            <a:ext cx="353684" cy="360000"/>
          </a:xfrm>
          <a:prstGeom prst="rect">
            <a:avLst/>
          </a:prstGeom>
        </p:spPr>
      </p:pic>
      <p:pic>
        <p:nvPicPr>
          <p:cNvPr id="25" name="Picture 24"/>
          <p:cNvPicPr>
            <a:picLocks noChangeAspect="1"/>
          </p:cNvPicPr>
          <p:nvPr/>
        </p:nvPicPr>
        <p:blipFill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1063371" y="1901850"/>
            <a:ext cx="353684" cy="360000"/>
          </a:xfrm>
          <a:prstGeom prst="rect">
            <a:avLst/>
          </a:prstGeom>
        </p:spPr>
      </p:pic>
      <p:pic>
        <p:nvPicPr>
          <p:cNvPr id="26" name="Picture 25"/>
          <p:cNvPicPr>
            <a:picLocks noChangeAspect="1"/>
          </p:cNvPicPr>
          <p:nvPr/>
        </p:nvPicPr>
        <p:blipFill rotWithShape="1">
          <a:blip r:embed="rId4">
            <a:duotone>
              <a:schemeClr val="accent4">
                <a:shade val="45000"/>
                <a:satMod val="135000"/>
              </a:schemeClr>
              <a:prstClr val="white"/>
            </a:duotone>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406046" y="2745993"/>
            <a:ext cx="353684" cy="360000"/>
          </a:xfrm>
          <a:prstGeom prst="rect">
            <a:avLst/>
          </a:prstGeom>
        </p:spPr>
      </p:pic>
      <p:pic>
        <p:nvPicPr>
          <p:cNvPr id="27" name="Picture 26"/>
          <p:cNvPicPr>
            <a:picLocks noChangeAspect="1"/>
          </p:cNvPicPr>
          <p:nvPr/>
        </p:nvPicPr>
        <p:blipFill rotWithShape="1">
          <a:blip r:embed="rId4">
            <a:duotone>
              <a:schemeClr val="accent6">
                <a:shade val="45000"/>
                <a:satMod val="135000"/>
              </a:schemeClr>
              <a:prstClr val="white"/>
            </a:duotone>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1460202" y="2613325"/>
            <a:ext cx="353684" cy="360000"/>
          </a:xfrm>
          <a:prstGeom prst="rect">
            <a:avLst/>
          </a:prstGeom>
        </p:spPr>
      </p:pic>
      <p:pic>
        <p:nvPicPr>
          <p:cNvPr id="28" name="Picture 27"/>
          <p:cNvPicPr>
            <a:picLocks noChangeAspect="1"/>
          </p:cNvPicPr>
          <p:nvPr/>
        </p:nvPicPr>
        <p:blipFill rotWithShape="1">
          <a:blip r:embed="rId4">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877787" y="4446838"/>
            <a:ext cx="353684" cy="360000"/>
          </a:xfrm>
          <a:prstGeom prst="rect">
            <a:avLst/>
          </a:prstGeom>
        </p:spPr>
      </p:pic>
      <p:pic>
        <p:nvPicPr>
          <p:cNvPr id="29" name="Picture 28"/>
          <p:cNvPicPr>
            <a:picLocks noChangeAspect="1"/>
          </p:cNvPicPr>
          <p:nvPr/>
        </p:nvPicPr>
        <p:blipFill rotWithShape="1">
          <a:blip r:embed="rId4">
            <a:duotone>
              <a:schemeClr val="accent6">
                <a:shade val="45000"/>
                <a:satMod val="135000"/>
              </a:schemeClr>
              <a:prstClr val="white"/>
            </a:duotone>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1646048" y="4265656"/>
            <a:ext cx="353684" cy="360000"/>
          </a:xfrm>
          <a:prstGeom prst="rect">
            <a:avLst/>
          </a:prstGeom>
        </p:spPr>
      </p:pic>
      <p:pic>
        <p:nvPicPr>
          <p:cNvPr id="30" name="Picture 29"/>
          <p:cNvPicPr>
            <a:picLocks noChangeAspect="1"/>
          </p:cNvPicPr>
          <p:nvPr/>
        </p:nvPicPr>
        <p:blipFill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1231471" y="4085656"/>
            <a:ext cx="353684" cy="360000"/>
          </a:xfrm>
          <a:prstGeom prst="rect">
            <a:avLst/>
          </a:prstGeom>
        </p:spPr>
      </p:pic>
      <p:pic>
        <p:nvPicPr>
          <p:cNvPr id="31" name="Picture 30"/>
          <p:cNvPicPr>
            <a:picLocks noChangeAspect="1"/>
          </p:cNvPicPr>
          <p:nvPr/>
        </p:nvPicPr>
        <p:blipFill rotWithShape="1">
          <a:blip r:embed="rId4">
            <a:duotone>
              <a:schemeClr val="accent4">
                <a:shade val="45000"/>
                <a:satMod val="135000"/>
              </a:schemeClr>
              <a:prstClr val="white"/>
            </a:duotone>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615972" y="4859051"/>
            <a:ext cx="353684" cy="360000"/>
          </a:xfrm>
          <a:prstGeom prst="rect">
            <a:avLst/>
          </a:prstGeom>
        </p:spPr>
      </p:pic>
      <p:pic>
        <p:nvPicPr>
          <p:cNvPr id="33" name="Picture 32"/>
          <p:cNvPicPr>
            <a:picLocks noChangeAspect="1"/>
          </p:cNvPicPr>
          <p:nvPr/>
        </p:nvPicPr>
        <p:blipFill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1292364" y="4935880"/>
            <a:ext cx="353684" cy="360000"/>
          </a:xfrm>
          <a:prstGeom prst="rect">
            <a:avLst/>
          </a:prstGeom>
        </p:spPr>
      </p:pic>
      <p:pic>
        <p:nvPicPr>
          <p:cNvPr id="34" name="Picture 33"/>
          <p:cNvPicPr>
            <a:picLocks noChangeAspect="1"/>
          </p:cNvPicPr>
          <p:nvPr/>
        </p:nvPicPr>
        <p:blipFill rotWithShape="1">
          <a:blip r:embed="rId4">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3368553" y="2854696"/>
            <a:ext cx="353684" cy="360000"/>
          </a:xfrm>
          <a:prstGeom prst="rect">
            <a:avLst/>
          </a:prstGeom>
        </p:spPr>
      </p:pic>
      <p:pic>
        <p:nvPicPr>
          <p:cNvPr id="35" name="Picture 34"/>
          <p:cNvPicPr>
            <a:picLocks noChangeAspect="1"/>
          </p:cNvPicPr>
          <p:nvPr/>
        </p:nvPicPr>
        <p:blipFill rotWithShape="1">
          <a:blip r:embed="rId4">
            <a:duotone>
              <a:schemeClr val="accent6">
                <a:shade val="45000"/>
                <a:satMod val="135000"/>
              </a:schemeClr>
              <a:prstClr val="white"/>
            </a:duotone>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3728933" y="3365904"/>
            <a:ext cx="353684" cy="360000"/>
          </a:xfrm>
          <a:prstGeom prst="rect">
            <a:avLst/>
          </a:prstGeom>
        </p:spPr>
      </p:pic>
      <p:pic>
        <p:nvPicPr>
          <p:cNvPr id="36" name="Picture 35"/>
          <p:cNvPicPr>
            <a:picLocks noChangeAspect="1"/>
          </p:cNvPicPr>
          <p:nvPr/>
        </p:nvPicPr>
        <p:blipFill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3168680" y="3302516"/>
            <a:ext cx="353684" cy="360000"/>
          </a:xfrm>
          <a:prstGeom prst="rect">
            <a:avLst/>
          </a:prstGeom>
        </p:spPr>
      </p:pic>
      <p:pic>
        <p:nvPicPr>
          <p:cNvPr id="38" name="Picture 37"/>
          <p:cNvPicPr>
            <a:picLocks noChangeAspect="1"/>
          </p:cNvPicPr>
          <p:nvPr/>
        </p:nvPicPr>
        <p:blipFill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3522364" y="3839382"/>
            <a:ext cx="353684" cy="360000"/>
          </a:xfrm>
          <a:prstGeom prst="rect">
            <a:avLst/>
          </a:prstGeom>
        </p:spPr>
      </p:pic>
      <p:pic>
        <p:nvPicPr>
          <p:cNvPr id="39" name="Picture 38"/>
          <p:cNvPicPr>
            <a:picLocks noChangeAspect="1"/>
          </p:cNvPicPr>
          <p:nvPr/>
        </p:nvPicPr>
        <p:blipFill rotWithShape="1">
          <a:blip r:embed="rId4">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3017774" y="3750337"/>
            <a:ext cx="353684" cy="360000"/>
          </a:xfrm>
          <a:prstGeom prst="rect">
            <a:avLst/>
          </a:prstGeom>
        </p:spPr>
      </p:pic>
      <p:pic>
        <p:nvPicPr>
          <p:cNvPr id="41" name="Picture 40"/>
          <p:cNvPicPr>
            <a:picLocks noChangeAspect="1"/>
          </p:cNvPicPr>
          <p:nvPr/>
        </p:nvPicPr>
        <p:blipFill rotWithShape="1">
          <a:blip r:embed="rId4">
            <a:duotone>
              <a:schemeClr val="accent6">
                <a:shade val="45000"/>
                <a:satMod val="135000"/>
              </a:schemeClr>
              <a:prstClr val="white"/>
            </a:duotone>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7683855" y="2615710"/>
            <a:ext cx="353684" cy="360000"/>
          </a:xfrm>
          <a:prstGeom prst="rect">
            <a:avLst/>
          </a:prstGeom>
        </p:spPr>
      </p:pic>
      <p:pic>
        <p:nvPicPr>
          <p:cNvPr id="42" name="Picture 41"/>
          <p:cNvPicPr>
            <a:picLocks noChangeAspect="1"/>
          </p:cNvPicPr>
          <p:nvPr/>
        </p:nvPicPr>
        <p:blipFill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7725681" y="1964631"/>
            <a:ext cx="353684" cy="360000"/>
          </a:xfrm>
          <a:prstGeom prst="rect">
            <a:avLst/>
          </a:prstGeom>
        </p:spPr>
      </p:pic>
      <p:pic>
        <p:nvPicPr>
          <p:cNvPr id="43" name="Picture 42"/>
          <p:cNvPicPr>
            <a:picLocks noChangeAspect="1"/>
          </p:cNvPicPr>
          <p:nvPr/>
        </p:nvPicPr>
        <p:blipFill rotWithShape="1">
          <a:blip r:embed="rId4">
            <a:duotone>
              <a:schemeClr val="accent4">
                <a:shade val="45000"/>
                <a:satMod val="135000"/>
              </a:schemeClr>
              <a:prstClr val="white"/>
            </a:duotone>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7068356" y="2808774"/>
            <a:ext cx="353684" cy="360000"/>
          </a:xfrm>
          <a:prstGeom prst="rect">
            <a:avLst/>
          </a:prstGeom>
        </p:spPr>
      </p:pic>
      <p:pic>
        <p:nvPicPr>
          <p:cNvPr id="45" name="Picture 44"/>
          <p:cNvPicPr>
            <a:picLocks noChangeAspect="1"/>
          </p:cNvPicPr>
          <p:nvPr/>
        </p:nvPicPr>
        <p:blipFill rotWithShape="1">
          <a:blip r:embed="rId4">
            <a:duotone>
              <a:schemeClr val="accent4">
                <a:shade val="45000"/>
                <a:satMod val="135000"/>
              </a:schemeClr>
              <a:prstClr val="white"/>
            </a:duotone>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8209621" y="2549659"/>
            <a:ext cx="353684" cy="360000"/>
          </a:xfrm>
          <a:prstGeom prst="rect">
            <a:avLst/>
          </a:prstGeom>
        </p:spPr>
      </p:pic>
      <p:pic>
        <p:nvPicPr>
          <p:cNvPr id="46" name="Picture 45"/>
          <p:cNvPicPr>
            <a:picLocks noChangeAspect="1"/>
          </p:cNvPicPr>
          <p:nvPr/>
        </p:nvPicPr>
        <p:blipFill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7167708" y="2171220"/>
            <a:ext cx="353684" cy="360000"/>
          </a:xfrm>
          <a:prstGeom prst="rect">
            <a:avLst/>
          </a:prstGeom>
        </p:spPr>
      </p:pic>
      <p:pic>
        <p:nvPicPr>
          <p:cNvPr id="47" name="Picture 46"/>
          <p:cNvPicPr>
            <a:picLocks noChangeAspect="1"/>
          </p:cNvPicPr>
          <p:nvPr/>
        </p:nvPicPr>
        <p:blipFill rotWithShape="1">
          <a:blip r:embed="rId4">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7156047" y="4664301"/>
            <a:ext cx="353684" cy="360000"/>
          </a:xfrm>
          <a:prstGeom prst="rect">
            <a:avLst/>
          </a:prstGeom>
        </p:spPr>
      </p:pic>
      <p:pic>
        <p:nvPicPr>
          <p:cNvPr id="48" name="Picture 47"/>
          <p:cNvPicPr>
            <a:picLocks noChangeAspect="1"/>
          </p:cNvPicPr>
          <p:nvPr/>
        </p:nvPicPr>
        <p:blipFill rotWithShape="1">
          <a:blip r:embed="rId4">
            <a:duotone>
              <a:schemeClr val="accent6">
                <a:shade val="45000"/>
                <a:satMod val="135000"/>
              </a:schemeClr>
              <a:prstClr val="white"/>
            </a:duotone>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8297312" y="4576481"/>
            <a:ext cx="353684" cy="360000"/>
          </a:xfrm>
          <a:prstGeom prst="rect">
            <a:avLst/>
          </a:prstGeom>
        </p:spPr>
      </p:pic>
      <p:pic>
        <p:nvPicPr>
          <p:cNvPr id="49" name="Picture 48"/>
          <p:cNvPicPr>
            <a:picLocks noChangeAspect="1"/>
          </p:cNvPicPr>
          <p:nvPr/>
        </p:nvPicPr>
        <p:blipFill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7766786" y="4480411"/>
            <a:ext cx="353684" cy="360000"/>
          </a:xfrm>
          <a:prstGeom prst="rect">
            <a:avLst/>
          </a:prstGeom>
        </p:spPr>
      </p:pic>
      <p:pic>
        <p:nvPicPr>
          <p:cNvPr id="50" name="Picture 49"/>
          <p:cNvPicPr>
            <a:picLocks noChangeAspect="1"/>
          </p:cNvPicPr>
          <p:nvPr/>
        </p:nvPicPr>
        <p:blipFill rotWithShape="1">
          <a:blip r:embed="rId4">
            <a:duotone>
              <a:schemeClr val="accent4">
                <a:shade val="45000"/>
                <a:satMod val="135000"/>
              </a:schemeClr>
              <a:prstClr val="white"/>
            </a:duotone>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5466294" y="5081446"/>
            <a:ext cx="353684" cy="360000"/>
          </a:xfrm>
          <a:prstGeom prst="rect">
            <a:avLst/>
          </a:prstGeom>
        </p:spPr>
      </p:pic>
      <p:pic>
        <p:nvPicPr>
          <p:cNvPr id="51" name="Picture 50"/>
          <p:cNvPicPr>
            <a:picLocks noChangeAspect="1"/>
          </p:cNvPicPr>
          <p:nvPr/>
        </p:nvPicPr>
        <p:blipFill rotWithShape="1">
          <a:blip r:embed="rId4">
            <a:duotone>
              <a:schemeClr val="accent6">
                <a:shade val="45000"/>
                <a:satMod val="135000"/>
              </a:schemeClr>
              <a:prstClr val="white"/>
            </a:duotone>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8112805" y="5115880"/>
            <a:ext cx="353684" cy="360000"/>
          </a:xfrm>
          <a:prstGeom prst="rect">
            <a:avLst/>
          </a:prstGeom>
        </p:spPr>
      </p:pic>
      <p:sp>
        <p:nvSpPr>
          <p:cNvPr id="54" name="TextBox 53"/>
          <p:cNvSpPr txBox="1"/>
          <p:nvPr/>
        </p:nvSpPr>
        <p:spPr>
          <a:xfrm>
            <a:off x="5543550" y="1831360"/>
            <a:ext cx="1297795" cy="769441"/>
          </a:xfrm>
          <a:prstGeom prst="rect">
            <a:avLst/>
          </a:prstGeom>
          <a:noFill/>
        </p:spPr>
        <p:txBody>
          <a:bodyPr wrap="square" rtlCol="0">
            <a:spAutoFit/>
          </a:bodyPr>
          <a:lstStyle/>
          <a:p>
            <a:pPr algn="ctr"/>
            <a:r>
              <a:rPr lang="en-GB" sz="4400" b="1" dirty="0">
                <a:latin typeface="Segoe UI Black" charset="0"/>
                <a:ea typeface="Segoe UI Black" charset="0"/>
                <a:cs typeface="Segoe UI Black" charset="0"/>
              </a:rPr>
              <a:t>5</a:t>
            </a:r>
          </a:p>
        </p:txBody>
      </p:sp>
      <p:pic>
        <p:nvPicPr>
          <p:cNvPr id="55" name="Picture 54"/>
          <p:cNvPicPr>
            <a:picLocks noChangeAspect="1"/>
          </p:cNvPicPr>
          <p:nvPr/>
        </p:nvPicPr>
        <p:blipFill rotWithShape="1">
          <a:blip r:embed="rId4">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5643136" y="3828333"/>
            <a:ext cx="353684" cy="360000"/>
          </a:xfrm>
          <a:prstGeom prst="rect">
            <a:avLst/>
          </a:prstGeom>
        </p:spPr>
      </p:pic>
      <p:pic>
        <p:nvPicPr>
          <p:cNvPr id="56" name="Picture 55"/>
          <p:cNvPicPr>
            <a:picLocks noChangeAspect="1"/>
          </p:cNvPicPr>
          <p:nvPr/>
        </p:nvPicPr>
        <p:blipFill rotWithShape="1">
          <a:blip r:embed="rId4">
            <a:duotone>
              <a:schemeClr val="accent6">
                <a:shade val="45000"/>
                <a:satMod val="135000"/>
              </a:schemeClr>
              <a:prstClr val="white"/>
            </a:duotone>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5702198" y="4590632"/>
            <a:ext cx="353684" cy="360000"/>
          </a:xfrm>
          <a:prstGeom prst="rect">
            <a:avLst/>
          </a:prstGeom>
        </p:spPr>
      </p:pic>
      <p:pic>
        <p:nvPicPr>
          <p:cNvPr id="57" name="Picture 56"/>
          <p:cNvPicPr>
            <a:picLocks noChangeAspect="1"/>
          </p:cNvPicPr>
          <p:nvPr/>
        </p:nvPicPr>
        <p:blipFill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5072617" y="4181453"/>
            <a:ext cx="353684" cy="360000"/>
          </a:xfrm>
          <a:prstGeom prst="rect">
            <a:avLst/>
          </a:prstGeom>
        </p:spPr>
      </p:pic>
      <p:pic>
        <p:nvPicPr>
          <p:cNvPr id="59" name="Picture 58"/>
          <p:cNvPicPr>
            <a:picLocks noChangeAspect="1"/>
          </p:cNvPicPr>
          <p:nvPr/>
        </p:nvPicPr>
        <p:blipFill rotWithShape="1">
          <a:blip r:embed="rId4">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4991039" y="4975065"/>
            <a:ext cx="353684" cy="360000"/>
          </a:xfrm>
          <a:prstGeom prst="rect">
            <a:avLst/>
          </a:prstGeom>
        </p:spPr>
      </p:pic>
      <p:pic>
        <p:nvPicPr>
          <p:cNvPr id="37" name="Picture 36"/>
          <p:cNvPicPr>
            <a:picLocks noChangeAspect="1"/>
          </p:cNvPicPr>
          <p:nvPr/>
        </p:nvPicPr>
        <p:blipFill rotWithShape="1">
          <a:blip r:embed="rId4">
            <a:duotone>
              <a:schemeClr val="accent4">
                <a:shade val="45000"/>
                <a:satMod val="135000"/>
              </a:schemeClr>
              <a:prstClr val="white"/>
            </a:duotone>
            <a:extLst>
              <a:ext uri="{28A0092B-C50C-407E-A947-70E740481C1C}">
                <a14:useLocalDpi xmlns:a14="http://schemas.microsoft.com/office/drawing/2010/main" val="0"/>
              </a:ext>
            </a:extLst>
          </a:blip>
          <a:srcRect l="16280" t="27154" r="12012" b="20731"/>
          <a:stretch/>
        </p:blipFill>
        <p:spPr>
          <a:xfrm>
            <a:off x="7245198" y="5350099"/>
            <a:ext cx="353684" cy="360000"/>
          </a:xfrm>
          <a:prstGeom prst="rect">
            <a:avLst/>
          </a:prstGeom>
        </p:spPr>
      </p:pic>
    </p:spTree>
    <p:extLst>
      <p:ext uri="{BB962C8B-B14F-4D97-AF65-F5344CB8AC3E}">
        <p14:creationId xmlns:p14="http://schemas.microsoft.com/office/powerpoint/2010/main" val="4224371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par>
                                <p:cTn id="14" presetID="10"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500"/>
                                        <p:tgtEl>
                                          <p:spTgt spid="42"/>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500"/>
                                        <p:tgtEl>
                                          <p:spTgt spid="55"/>
                                        </p:tgtEl>
                                      </p:cBhvr>
                                    </p:animEffect>
                                  </p:childTnLst>
                                </p:cTn>
                              </p:par>
                              <p:par>
                                <p:cTn id="20" presetID="10" presetClass="entr" presetSubtype="0" fill="hold" nodeType="with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500"/>
                                        <p:tgtEl>
                                          <p:spTgt spid="4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par>
                                <p:cTn id="28" presetID="10" presetClass="entr" presetSubtype="0" fill="hold"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500"/>
                                        <p:tgtEl>
                                          <p:spTgt spid="28"/>
                                        </p:tgtEl>
                                      </p:cBhvr>
                                    </p:animEffect>
                                  </p:childTnLst>
                                </p:cTn>
                              </p:par>
                              <p:par>
                                <p:cTn id="31" presetID="10" presetClass="entr" presetSubtype="0" fill="hold"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par>
                                <p:cTn id="34" presetID="10" presetClass="entr" presetSubtype="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500"/>
                                        <p:tgtEl>
                                          <p:spTgt spid="46"/>
                                        </p:tgtEl>
                                      </p:cBhvr>
                                    </p:animEffect>
                                  </p:childTnLst>
                                </p:cTn>
                              </p:par>
                              <p:par>
                                <p:cTn id="37" presetID="10" presetClass="entr" presetSubtype="0" fill="hold" nodeType="withEffect">
                                  <p:stCondLst>
                                    <p:cond delay="0"/>
                                  </p:stCondLst>
                                  <p:childTnLst>
                                    <p:set>
                                      <p:cBhvr>
                                        <p:cTn id="38" dur="1" fill="hold">
                                          <p:stCondLst>
                                            <p:cond delay="0"/>
                                          </p:stCondLst>
                                        </p:cTn>
                                        <p:tgtEl>
                                          <p:spTgt spid="57"/>
                                        </p:tgtEl>
                                        <p:attrNameLst>
                                          <p:attrName>style.visibility</p:attrName>
                                        </p:attrNameLst>
                                      </p:cBhvr>
                                      <p:to>
                                        <p:strVal val="visible"/>
                                      </p:to>
                                    </p:set>
                                    <p:animEffect transition="in" filter="fade">
                                      <p:cBhvr>
                                        <p:cTn id="39" dur="500"/>
                                        <p:tgtEl>
                                          <p:spTgt spid="57"/>
                                        </p:tgtEl>
                                      </p:cBhvr>
                                    </p:animEffect>
                                  </p:childTnLst>
                                </p:cTn>
                              </p:par>
                              <p:par>
                                <p:cTn id="40" presetID="10" presetClass="entr" presetSubtype="0" fill="hold" nodeType="with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fade">
                                      <p:cBhvr>
                                        <p:cTn id="42" dur="500"/>
                                        <p:tgtEl>
                                          <p:spTgt spid="4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par>
                                <p:cTn id="48" presetID="10"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500"/>
                                        <p:tgtEl>
                                          <p:spTgt spid="33"/>
                                        </p:tgtEl>
                                      </p:cBhvr>
                                    </p:animEffect>
                                  </p:childTnLst>
                                </p:cTn>
                              </p:par>
                              <p:par>
                                <p:cTn id="51" presetID="10" presetClass="entr" presetSubtype="0" fill="hold"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fade">
                                      <p:cBhvr>
                                        <p:cTn id="53" dur="500"/>
                                        <p:tgtEl>
                                          <p:spTgt spid="39"/>
                                        </p:tgtEl>
                                      </p:cBhvr>
                                    </p:animEffect>
                                  </p:childTnLst>
                                </p:cTn>
                              </p:par>
                              <p:par>
                                <p:cTn id="54" presetID="10" presetClass="entr" presetSubtype="0" fill="hold" nodeType="with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fade">
                                      <p:cBhvr>
                                        <p:cTn id="56" dur="500"/>
                                        <p:tgtEl>
                                          <p:spTgt spid="43"/>
                                        </p:tgtEl>
                                      </p:cBhvr>
                                    </p:animEffect>
                                  </p:childTnLst>
                                </p:cTn>
                              </p:par>
                              <p:par>
                                <p:cTn id="57" presetID="10" presetClass="entr" presetSubtype="0" fill="hold" nodeType="with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fade">
                                      <p:cBhvr>
                                        <p:cTn id="59" dur="500"/>
                                        <p:tgtEl>
                                          <p:spTgt spid="59"/>
                                        </p:tgtEl>
                                      </p:cBhvr>
                                    </p:animEffect>
                                  </p:childTnLst>
                                </p:cTn>
                              </p:par>
                              <p:par>
                                <p:cTn id="60" presetID="10" presetClass="entr" presetSubtype="0" fill="hold" nodeType="withEffect">
                                  <p:stCondLst>
                                    <p:cond delay="0"/>
                                  </p:stCondLst>
                                  <p:childTnLst>
                                    <p:set>
                                      <p:cBhvr>
                                        <p:cTn id="61" dur="1" fill="hold">
                                          <p:stCondLst>
                                            <p:cond delay="0"/>
                                          </p:stCondLst>
                                        </p:cTn>
                                        <p:tgtEl>
                                          <p:spTgt spid="37"/>
                                        </p:tgtEl>
                                        <p:attrNameLst>
                                          <p:attrName>style.visibility</p:attrName>
                                        </p:attrNameLst>
                                      </p:cBhvr>
                                      <p:to>
                                        <p:strVal val="visible"/>
                                      </p:to>
                                    </p:set>
                                    <p:animEffect transition="in" filter="fade">
                                      <p:cBhvr>
                                        <p:cTn id="62" dur="500"/>
                                        <p:tgtEl>
                                          <p:spTgt spid="3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500"/>
                                        <p:tgtEl>
                                          <p:spTgt spid="24"/>
                                        </p:tgtEl>
                                      </p:cBhvr>
                                    </p:animEffect>
                                  </p:childTnLst>
                                </p:cTn>
                              </p:par>
                              <p:par>
                                <p:cTn id="68" presetID="10" presetClass="entr" presetSubtype="0" fill="hold" nodeType="with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500"/>
                                        <p:tgtEl>
                                          <p:spTgt spid="31"/>
                                        </p:tgtEl>
                                      </p:cBhvr>
                                    </p:animEffect>
                                  </p:childTnLst>
                                </p:cTn>
                              </p:par>
                              <p:par>
                                <p:cTn id="71" presetID="10" presetClass="entr" presetSubtype="0" fill="hold" nodeType="with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500"/>
                                        <p:tgtEl>
                                          <p:spTgt spid="38"/>
                                        </p:tgtEl>
                                      </p:cBhvr>
                                    </p:animEffect>
                                  </p:childTnLst>
                                </p:cTn>
                              </p:par>
                              <p:par>
                                <p:cTn id="74" presetID="10" presetClass="entr" presetSubtype="0" fill="hold" nodeType="with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fade">
                                      <p:cBhvr>
                                        <p:cTn id="76" dur="500"/>
                                        <p:tgtEl>
                                          <p:spTgt spid="41"/>
                                        </p:tgtEl>
                                      </p:cBhvr>
                                    </p:animEffect>
                                  </p:childTnLst>
                                </p:cTn>
                              </p:par>
                              <p:par>
                                <p:cTn id="77" presetID="10" presetClass="entr" presetSubtype="0" fill="hold" nodeType="with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fade">
                                      <p:cBhvr>
                                        <p:cTn id="79" dur="500"/>
                                        <p:tgtEl>
                                          <p:spTgt spid="50"/>
                                        </p:tgtEl>
                                      </p:cBhvr>
                                    </p:animEffect>
                                  </p:childTnLst>
                                </p:cTn>
                              </p:par>
                              <p:par>
                                <p:cTn id="80" presetID="10" presetClass="entr" presetSubtype="0" fill="hold" nodeType="withEffect">
                                  <p:stCondLst>
                                    <p:cond delay="0"/>
                                  </p:stCondLst>
                                  <p:childTnLst>
                                    <p:set>
                                      <p:cBhvr>
                                        <p:cTn id="81" dur="1" fill="hold">
                                          <p:stCondLst>
                                            <p:cond delay="0"/>
                                          </p:stCondLst>
                                        </p:cTn>
                                        <p:tgtEl>
                                          <p:spTgt spid="51"/>
                                        </p:tgtEl>
                                        <p:attrNameLst>
                                          <p:attrName>style.visibility</p:attrName>
                                        </p:attrNameLst>
                                      </p:cBhvr>
                                      <p:to>
                                        <p:strVal val="visible"/>
                                      </p:to>
                                    </p:set>
                                    <p:animEffect transition="in" filter="fade">
                                      <p:cBhvr>
                                        <p:cTn id="82" dur="500"/>
                                        <p:tgtEl>
                                          <p:spTgt spid="51"/>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fade">
                                      <p:cBhvr>
                                        <p:cTn id="87" dur="500"/>
                                        <p:tgtEl>
                                          <p:spTgt spid="27"/>
                                        </p:tgtEl>
                                      </p:cBhvr>
                                    </p:animEffect>
                                  </p:childTnLst>
                                </p:cTn>
                              </p:par>
                              <p:par>
                                <p:cTn id="88" presetID="10" presetClass="entr" presetSubtype="0" fill="hold" nodeType="withEffect">
                                  <p:stCondLst>
                                    <p:cond delay="0"/>
                                  </p:stCondLst>
                                  <p:childTnLst>
                                    <p:set>
                                      <p:cBhvr>
                                        <p:cTn id="89" dur="1" fill="hold">
                                          <p:stCondLst>
                                            <p:cond delay="0"/>
                                          </p:stCondLst>
                                        </p:cTn>
                                        <p:tgtEl>
                                          <p:spTgt spid="29"/>
                                        </p:tgtEl>
                                        <p:attrNameLst>
                                          <p:attrName>style.visibility</p:attrName>
                                        </p:attrNameLst>
                                      </p:cBhvr>
                                      <p:to>
                                        <p:strVal val="visible"/>
                                      </p:to>
                                    </p:set>
                                    <p:animEffect transition="in" filter="fade">
                                      <p:cBhvr>
                                        <p:cTn id="90" dur="500"/>
                                        <p:tgtEl>
                                          <p:spTgt spid="29"/>
                                        </p:tgtEl>
                                      </p:cBhvr>
                                    </p:animEffect>
                                  </p:childTnLst>
                                </p:cTn>
                              </p:par>
                              <p:par>
                                <p:cTn id="91" presetID="10" presetClass="entr" presetSubtype="0" fill="hold" nodeType="withEffect">
                                  <p:stCondLst>
                                    <p:cond delay="0"/>
                                  </p:stCondLst>
                                  <p:childTnLst>
                                    <p:set>
                                      <p:cBhvr>
                                        <p:cTn id="92" dur="1" fill="hold">
                                          <p:stCondLst>
                                            <p:cond delay="0"/>
                                          </p:stCondLst>
                                        </p:cTn>
                                        <p:tgtEl>
                                          <p:spTgt spid="35"/>
                                        </p:tgtEl>
                                        <p:attrNameLst>
                                          <p:attrName>style.visibility</p:attrName>
                                        </p:attrNameLst>
                                      </p:cBhvr>
                                      <p:to>
                                        <p:strVal val="visible"/>
                                      </p:to>
                                    </p:set>
                                    <p:animEffect transition="in" filter="fade">
                                      <p:cBhvr>
                                        <p:cTn id="93" dur="500"/>
                                        <p:tgtEl>
                                          <p:spTgt spid="35"/>
                                        </p:tgtEl>
                                      </p:cBhvr>
                                    </p:animEffect>
                                  </p:childTnLst>
                                </p:cTn>
                              </p:par>
                              <p:par>
                                <p:cTn id="94" presetID="10" presetClass="entr" presetSubtype="0" fill="hold" nodeType="with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fade">
                                      <p:cBhvr>
                                        <p:cTn id="96" dur="500"/>
                                        <p:tgtEl>
                                          <p:spTgt spid="56"/>
                                        </p:tgtEl>
                                      </p:cBhvr>
                                    </p:animEffect>
                                  </p:childTnLst>
                                </p:cTn>
                              </p:par>
                              <p:par>
                                <p:cTn id="97" presetID="10" presetClass="entr" presetSubtype="0" fill="hold" nodeType="with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500"/>
                                        <p:tgtEl>
                                          <p:spTgt spid="45"/>
                                        </p:tgtEl>
                                      </p:cBhvr>
                                    </p:animEffect>
                                  </p:childTnLst>
                                </p:cTn>
                              </p:par>
                              <p:par>
                                <p:cTn id="100" presetID="10" presetClass="entr" presetSubtype="0" fill="hold" nodeType="with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500"/>
                                        <p:tgtEl>
                                          <p:spTgt spid="48"/>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fade">
                                      <p:cBhvr>
                                        <p:cTn id="10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2" name="TextBox 1"/>
          <p:cNvSpPr txBox="1"/>
          <p:nvPr/>
        </p:nvSpPr>
        <p:spPr>
          <a:xfrm>
            <a:off x="12982353" y="1095153"/>
            <a:ext cx="184731" cy="369332"/>
          </a:xfrm>
          <a:prstGeom prst="rect">
            <a:avLst/>
          </a:prstGeom>
          <a:noFill/>
        </p:spPr>
        <p:txBody>
          <a:bodyPr wrap="none" rtlCol="0">
            <a:spAutoFit/>
          </a:bodyPr>
          <a:lstStyle/>
          <a:p>
            <a:endParaRPr lang="en-US"/>
          </a:p>
        </p:txBody>
      </p:sp>
      <p:sp>
        <p:nvSpPr>
          <p:cNvPr id="4" name="TextBox 3"/>
          <p:cNvSpPr txBox="1"/>
          <p:nvPr/>
        </p:nvSpPr>
        <p:spPr>
          <a:xfrm>
            <a:off x="0" y="0"/>
            <a:ext cx="9144000" cy="923330"/>
          </a:xfrm>
          <a:prstGeom prst="rect">
            <a:avLst/>
          </a:prstGeom>
          <a:noFill/>
        </p:spPr>
        <p:txBody>
          <a:bodyPr wrap="square" rtlCol="0" anchor="ctr">
            <a:spAutoFit/>
          </a:bodyPr>
          <a:lstStyle/>
          <a:p>
            <a:pPr algn="ctr"/>
            <a:r>
              <a:rPr lang="en-US" sz="5400" b="1" dirty="0" smtClean="0">
                <a:latin typeface="Segoe UI Black" charset="0"/>
                <a:ea typeface="Segoe UI Black" charset="0"/>
                <a:cs typeface="Segoe UI Black" charset="0"/>
              </a:rPr>
              <a:t>Sorting objects into arrays</a:t>
            </a:r>
            <a:endParaRPr lang="en-US" sz="4800" b="1" dirty="0" smtClean="0">
              <a:latin typeface="Segoe UI Black" charset="0"/>
              <a:ea typeface="Segoe UI Black" charset="0"/>
              <a:cs typeface="Segoe UI Black" charset="0"/>
            </a:endParaRPr>
          </a:p>
        </p:txBody>
      </p:sp>
      <p:sp>
        <p:nvSpPr>
          <p:cNvPr id="22" name="TextBox 21"/>
          <p:cNvSpPr txBox="1"/>
          <p:nvPr/>
        </p:nvSpPr>
        <p:spPr>
          <a:xfrm>
            <a:off x="1765" y="4611231"/>
            <a:ext cx="9144000" cy="2246769"/>
          </a:xfrm>
          <a:prstGeom prst="rect">
            <a:avLst/>
          </a:prstGeom>
          <a:noFill/>
        </p:spPr>
        <p:txBody>
          <a:bodyPr wrap="square" rtlCol="0" anchor="ctr">
            <a:spAutoFit/>
          </a:bodyPr>
          <a:lstStyle/>
          <a:p>
            <a:pPr algn="ctr"/>
            <a:r>
              <a:rPr lang="en-US" sz="2800" b="1" dirty="0" smtClean="0">
                <a:latin typeface="Segoe UI Black" charset="0"/>
                <a:ea typeface="Segoe UI Black" charset="0"/>
                <a:cs typeface="Segoe UI Black" charset="0"/>
              </a:rPr>
              <a:t>We group objects in a more structured way.  The first number (30) tells us how many we need altogether and the second number tells us how many need to be in each row (5).  Count the number of columns (6).</a:t>
            </a:r>
            <a:endParaRPr lang="en-US" sz="2400" b="1" dirty="0" smtClean="0">
              <a:latin typeface="Segoe UI Black" charset="0"/>
              <a:ea typeface="Segoe UI Black" charset="0"/>
              <a:cs typeface="Segoe UI Black" charset="0"/>
            </a:endParaRPr>
          </a:p>
        </p:txBody>
      </p:sp>
      <p:sp>
        <p:nvSpPr>
          <p:cNvPr id="53" name="TextBox 52"/>
          <p:cNvSpPr txBox="1"/>
          <p:nvPr/>
        </p:nvSpPr>
        <p:spPr>
          <a:xfrm>
            <a:off x="0" y="1041647"/>
            <a:ext cx="9144000" cy="769441"/>
          </a:xfrm>
          <a:prstGeom prst="rect">
            <a:avLst/>
          </a:prstGeom>
          <a:noFill/>
        </p:spPr>
        <p:txBody>
          <a:bodyPr wrap="square" rtlCol="0">
            <a:spAutoFit/>
          </a:bodyPr>
          <a:lstStyle/>
          <a:p>
            <a:pPr algn="ctr"/>
            <a:r>
              <a:rPr lang="en-GB" sz="4400" b="1" dirty="0" smtClean="0">
                <a:latin typeface="Segoe UI Black" charset="0"/>
                <a:ea typeface="Segoe UI Black" charset="0"/>
                <a:cs typeface="Segoe UI Black" charset="0"/>
              </a:rPr>
              <a:t>30 </a:t>
            </a:r>
            <a:r>
              <a:rPr lang="en-GB" sz="4400" b="1" dirty="0">
                <a:latin typeface="Segoe UI Black" charset="0"/>
                <a:ea typeface="Segoe UI Black" charset="0"/>
                <a:cs typeface="Segoe UI Black" charset="0"/>
              </a:rPr>
              <a:t>÷</a:t>
            </a:r>
            <a:r>
              <a:rPr lang="en-GB" sz="4400" b="1" dirty="0" smtClean="0">
                <a:latin typeface="Segoe UI Black" charset="0"/>
                <a:ea typeface="Segoe UI Black" charset="0"/>
                <a:cs typeface="Segoe UI Black" charset="0"/>
              </a:rPr>
              <a:t> 5 </a:t>
            </a:r>
            <a:r>
              <a:rPr lang="en-GB" sz="4400" b="1" dirty="0">
                <a:latin typeface="Segoe UI Black" charset="0"/>
                <a:ea typeface="Segoe UI Black" charset="0"/>
                <a:cs typeface="Segoe UI Black" charset="0"/>
              </a:rPr>
              <a:t>=</a:t>
            </a:r>
          </a:p>
        </p:txBody>
      </p:sp>
      <p:sp>
        <p:nvSpPr>
          <p:cNvPr id="54" name="TextBox 53"/>
          <p:cNvSpPr txBox="1"/>
          <p:nvPr/>
        </p:nvSpPr>
        <p:spPr>
          <a:xfrm>
            <a:off x="5543550" y="1041646"/>
            <a:ext cx="1297795" cy="769441"/>
          </a:xfrm>
          <a:prstGeom prst="rect">
            <a:avLst/>
          </a:prstGeom>
          <a:noFill/>
        </p:spPr>
        <p:txBody>
          <a:bodyPr wrap="square" rtlCol="0">
            <a:spAutoFit/>
          </a:bodyPr>
          <a:lstStyle/>
          <a:p>
            <a:pPr algn="ctr"/>
            <a:r>
              <a:rPr lang="en-GB" sz="4400" b="1" dirty="0">
                <a:latin typeface="Segoe UI Black" charset="0"/>
                <a:ea typeface="Segoe UI Black" charset="0"/>
                <a:cs typeface="Segoe UI Black" charset="0"/>
              </a:rPr>
              <a:t>6</a:t>
            </a:r>
          </a:p>
        </p:txBody>
      </p:sp>
      <p:pic>
        <p:nvPicPr>
          <p:cNvPr id="23" name="Picture 22"/>
          <p:cNvPicPr>
            <a:picLocks noChangeAspect="1"/>
          </p:cNvPicPr>
          <p:nvPr/>
        </p:nvPicPr>
        <p:blipFill rotWithShape="1">
          <a:blip r:embed="rId4">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3998330" y="1901095"/>
            <a:ext cx="353684" cy="360000"/>
          </a:xfrm>
          <a:prstGeom prst="rect">
            <a:avLst/>
          </a:prstGeom>
        </p:spPr>
      </p:pic>
      <p:pic>
        <p:nvPicPr>
          <p:cNvPr id="24" name="Picture 23"/>
          <p:cNvPicPr>
            <a:picLocks noChangeAspect="1"/>
          </p:cNvPicPr>
          <p:nvPr/>
        </p:nvPicPr>
        <p:blipFill rotWithShape="1">
          <a:blip r:embed="rId4">
            <a:duotone>
              <a:schemeClr val="accent6">
                <a:shade val="45000"/>
                <a:satMod val="135000"/>
              </a:schemeClr>
              <a:prstClr val="white"/>
            </a:duotone>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4434880" y="1901095"/>
            <a:ext cx="353684" cy="360000"/>
          </a:xfrm>
          <a:prstGeom prst="rect">
            <a:avLst/>
          </a:prstGeom>
        </p:spPr>
      </p:pic>
      <p:pic>
        <p:nvPicPr>
          <p:cNvPr id="25" name="Picture 24"/>
          <p:cNvPicPr>
            <a:picLocks noChangeAspect="1"/>
          </p:cNvPicPr>
          <p:nvPr/>
        </p:nvPicPr>
        <p:blipFill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3517475" y="1901095"/>
            <a:ext cx="353684" cy="360000"/>
          </a:xfrm>
          <a:prstGeom prst="rect">
            <a:avLst/>
          </a:prstGeom>
        </p:spPr>
      </p:pic>
      <p:pic>
        <p:nvPicPr>
          <p:cNvPr id="26" name="Picture 25"/>
          <p:cNvPicPr>
            <a:picLocks noChangeAspect="1"/>
          </p:cNvPicPr>
          <p:nvPr/>
        </p:nvPicPr>
        <p:blipFill rotWithShape="1">
          <a:blip r:embed="rId4">
            <a:duotone>
              <a:schemeClr val="accent4">
                <a:shade val="45000"/>
                <a:satMod val="135000"/>
              </a:schemeClr>
              <a:prstClr val="white"/>
            </a:duotone>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4871430" y="1901095"/>
            <a:ext cx="353684" cy="360000"/>
          </a:xfrm>
          <a:prstGeom prst="rect">
            <a:avLst/>
          </a:prstGeom>
        </p:spPr>
      </p:pic>
      <p:pic>
        <p:nvPicPr>
          <p:cNvPr id="27" name="Picture 26"/>
          <p:cNvPicPr>
            <a:picLocks noChangeAspect="1"/>
          </p:cNvPicPr>
          <p:nvPr/>
        </p:nvPicPr>
        <p:blipFill rotWithShape="1">
          <a:blip r:embed="rId4">
            <a:duotone>
              <a:schemeClr val="accent6">
                <a:shade val="45000"/>
                <a:satMod val="135000"/>
              </a:schemeClr>
              <a:prstClr val="white"/>
            </a:duotone>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5272841" y="1901095"/>
            <a:ext cx="353684" cy="360000"/>
          </a:xfrm>
          <a:prstGeom prst="rect">
            <a:avLst/>
          </a:prstGeom>
        </p:spPr>
      </p:pic>
      <p:pic>
        <p:nvPicPr>
          <p:cNvPr id="28" name="Picture 27"/>
          <p:cNvPicPr>
            <a:picLocks noChangeAspect="1"/>
          </p:cNvPicPr>
          <p:nvPr/>
        </p:nvPicPr>
        <p:blipFill rotWithShape="1">
          <a:blip r:embed="rId4">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5272841" y="2343079"/>
            <a:ext cx="353684" cy="360000"/>
          </a:xfrm>
          <a:prstGeom prst="rect">
            <a:avLst/>
          </a:prstGeom>
        </p:spPr>
      </p:pic>
      <p:pic>
        <p:nvPicPr>
          <p:cNvPr id="29" name="Picture 28"/>
          <p:cNvPicPr>
            <a:picLocks noChangeAspect="1"/>
          </p:cNvPicPr>
          <p:nvPr/>
        </p:nvPicPr>
        <p:blipFill rotWithShape="1">
          <a:blip r:embed="rId4">
            <a:duotone>
              <a:schemeClr val="accent6">
                <a:shade val="45000"/>
                <a:satMod val="135000"/>
              </a:schemeClr>
              <a:prstClr val="white"/>
            </a:duotone>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4434880" y="2343079"/>
            <a:ext cx="353684" cy="360000"/>
          </a:xfrm>
          <a:prstGeom prst="rect">
            <a:avLst/>
          </a:prstGeom>
        </p:spPr>
      </p:pic>
      <p:pic>
        <p:nvPicPr>
          <p:cNvPr id="30" name="Picture 29"/>
          <p:cNvPicPr>
            <a:picLocks noChangeAspect="1"/>
          </p:cNvPicPr>
          <p:nvPr/>
        </p:nvPicPr>
        <p:blipFill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3998330" y="2343079"/>
            <a:ext cx="353684" cy="360000"/>
          </a:xfrm>
          <a:prstGeom prst="rect">
            <a:avLst/>
          </a:prstGeom>
        </p:spPr>
      </p:pic>
      <p:pic>
        <p:nvPicPr>
          <p:cNvPr id="31" name="Picture 30"/>
          <p:cNvPicPr>
            <a:picLocks noChangeAspect="1"/>
          </p:cNvPicPr>
          <p:nvPr/>
        </p:nvPicPr>
        <p:blipFill rotWithShape="1">
          <a:blip r:embed="rId4">
            <a:duotone>
              <a:schemeClr val="accent4">
                <a:shade val="45000"/>
                <a:satMod val="135000"/>
              </a:schemeClr>
              <a:prstClr val="white"/>
            </a:duotone>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3517475" y="2339075"/>
            <a:ext cx="353684" cy="360000"/>
          </a:xfrm>
          <a:prstGeom prst="rect">
            <a:avLst/>
          </a:prstGeom>
        </p:spPr>
      </p:pic>
      <p:pic>
        <p:nvPicPr>
          <p:cNvPr id="33" name="Picture 32"/>
          <p:cNvPicPr>
            <a:picLocks noChangeAspect="1"/>
          </p:cNvPicPr>
          <p:nvPr/>
        </p:nvPicPr>
        <p:blipFill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4871430" y="2339075"/>
            <a:ext cx="353684" cy="360000"/>
          </a:xfrm>
          <a:prstGeom prst="rect">
            <a:avLst/>
          </a:prstGeom>
        </p:spPr>
      </p:pic>
      <p:pic>
        <p:nvPicPr>
          <p:cNvPr id="34" name="Picture 33"/>
          <p:cNvPicPr>
            <a:picLocks noChangeAspect="1"/>
          </p:cNvPicPr>
          <p:nvPr/>
        </p:nvPicPr>
        <p:blipFill rotWithShape="1">
          <a:blip r:embed="rId4">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3517475" y="2777055"/>
            <a:ext cx="353684" cy="360000"/>
          </a:xfrm>
          <a:prstGeom prst="rect">
            <a:avLst/>
          </a:prstGeom>
        </p:spPr>
      </p:pic>
      <p:pic>
        <p:nvPicPr>
          <p:cNvPr id="35" name="Picture 34"/>
          <p:cNvPicPr>
            <a:picLocks noChangeAspect="1"/>
          </p:cNvPicPr>
          <p:nvPr/>
        </p:nvPicPr>
        <p:blipFill rotWithShape="1">
          <a:blip r:embed="rId4">
            <a:duotone>
              <a:schemeClr val="accent6">
                <a:shade val="45000"/>
                <a:satMod val="135000"/>
              </a:schemeClr>
              <a:prstClr val="white"/>
            </a:duotone>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3998330" y="3637729"/>
            <a:ext cx="353684" cy="360000"/>
          </a:xfrm>
          <a:prstGeom prst="rect">
            <a:avLst/>
          </a:prstGeom>
        </p:spPr>
      </p:pic>
      <p:pic>
        <p:nvPicPr>
          <p:cNvPr id="36" name="Picture 35"/>
          <p:cNvPicPr>
            <a:picLocks noChangeAspect="1"/>
          </p:cNvPicPr>
          <p:nvPr/>
        </p:nvPicPr>
        <p:blipFill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3998330" y="2770758"/>
            <a:ext cx="353684" cy="360000"/>
          </a:xfrm>
          <a:prstGeom prst="rect">
            <a:avLst/>
          </a:prstGeom>
        </p:spPr>
      </p:pic>
      <p:pic>
        <p:nvPicPr>
          <p:cNvPr id="38" name="Picture 37"/>
          <p:cNvPicPr>
            <a:picLocks noChangeAspect="1"/>
          </p:cNvPicPr>
          <p:nvPr/>
        </p:nvPicPr>
        <p:blipFill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5267125" y="2780678"/>
            <a:ext cx="353684" cy="360000"/>
          </a:xfrm>
          <a:prstGeom prst="rect">
            <a:avLst/>
          </a:prstGeom>
        </p:spPr>
      </p:pic>
      <p:pic>
        <p:nvPicPr>
          <p:cNvPr id="39" name="Picture 38"/>
          <p:cNvPicPr>
            <a:picLocks noChangeAspect="1"/>
          </p:cNvPicPr>
          <p:nvPr/>
        </p:nvPicPr>
        <p:blipFill rotWithShape="1">
          <a:blip r:embed="rId4">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4428611" y="2753981"/>
            <a:ext cx="353684" cy="360000"/>
          </a:xfrm>
          <a:prstGeom prst="rect">
            <a:avLst/>
          </a:prstGeom>
        </p:spPr>
      </p:pic>
      <p:pic>
        <p:nvPicPr>
          <p:cNvPr id="37" name="Picture 36"/>
          <p:cNvPicPr>
            <a:picLocks noChangeAspect="1"/>
          </p:cNvPicPr>
          <p:nvPr/>
        </p:nvPicPr>
        <p:blipFill rotWithShape="1">
          <a:blip r:embed="rId4">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3998330" y="3191402"/>
            <a:ext cx="353684" cy="360000"/>
          </a:xfrm>
          <a:prstGeom prst="rect">
            <a:avLst/>
          </a:prstGeom>
        </p:spPr>
      </p:pic>
      <p:pic>
        <p:nvPicPr>
          <p:cNvPr id="40" name="Picture 39"/>
          <p:cNvPicPr>
            <a:picLocks noChangeAspect="1"/>
          </p:cNvPicPr>
          <p:nvPr/>
        </p:nvPicPr>
        <p:blipFill rotWithShape="1">
          <a:blip r:embed="rId4">
            <a:duotone>
              <a:schemeClr val="accent6">
                <a:shade val="45000"/>
                <a:satMod val="135000"/>
              </a:schemeClr>
              <a:prstClr val="white"/>
            </a:duotone>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4434880" y="3191402"/>
            <a:ext cx="353684" cy="360000"/>
          </a:xfrm>
          <a:prstGeom prst="rect">
            <a:avLst/>
          </a:prstGeom>
        </p:spPr>
      </p:pic>
      <p:pic>
        <p:nvPicPr>
          <p:cNvPr id="44" name="Picture 43"/>
          <p:cNvPicPr>
            <a:picLocks noChangeAspect="1"/>
          </p:cNvPicPr>
          <p:nvPr/>
        </p:nvPicPr>
        <p:blipFill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3517475" y="3191402"/>
            <a:ext cx="353684" cy="360000"/>
          </a:xfrm>
          <a:prstGeom prst="rect">
            <a:avLst/>
          </a:prstGeom>
        </p:spPr>
      </p:pic>
      <p:pic>
        <p:nvPicPr>
          <p:cNvPr id="52" name="Picture 51"/>
          <p:cNvPicPr>
            <a:picLocks noChangeAspect="1"/>
          </p:cNvPicPr>
          <p:nvPr/>
        </p:nvPicPr>
        <p:blipFill rotWithShape="1">
          <a:blip r:embed="rId4">
            <a:duotone>
              <a:schemeClr val="accent4">
                <a:shade val="45000"/>
                <a:satMod val="135000"/>
              </a:schemeClr>
              <a:prstClr val="white"/>
            </a:duotone>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4871430" y="3191402"/>
            <a:ext cx="353684" cy="360000"/>
          </a:xfrm>
          <a:prstGeom prst="rect">
            <a:avLst/>
          </a:prstGeom>
        </p:spPr>
      </p:pic>
      <p:pic>
        <p:nvPicPr>
          <p:cNvPr id="58" name="Picture 57"/>
          <p:cNvPicPr>
            <a:picLocks noChangeAspect="1"/>
          </p:cNvPicPr>
          <p:nvPr/>
        </p:nvPicPr>
        <p:blipFill rotWithShape="1">
          <a:blip r:embed="rId4">
            <a:duotone>
              <a:schemeClr val="accent6">
                <a:shade val="45000"/>
                <a:satMod val="135000"/>
              </a:schemeClr>
              <a:prstClr val="white"/>
            </a:duotone>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5272841" y="3191402"/>
            <a:ext cx="353684" cy="360000"/>
          </a:xfrm>
          <a:prstGeom prst="rect">
            <a:avLst/>
          </a:prstGeom>
        </p:spPr>
      </p:pic>
      <p:pic>
        <p:nvPicPr>
          <p:cNvPr id="60" name="Picture 59"/>
          <p:cNvPicPr>
            <a:picLocks noChangeAspect="1"/>
          </p:cNvPicPr>
          <p:nvPr/>
        </p:nvPicPr>
        <p:blipFill rotWithShape="1">
          <a:blip r:embed="rId4">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4871430" y="3617845"/>
            <a:ext cx="353684" cy="360000"/>
          </a:xfrm>
          <a:prstGeom prst="rect">
            <a:avLst/>
          </a:prstGeom>
        </p:spPr>
      </p:pic>
      <p:pic>
        <p:nvPicPr>
          <p:cNvPr id="61" name="Picture 60"/>
          <p:cNvPicPr>
            <a:picLocks noChangeAspect="1"/>
          </p:cNvPicPr>
          <p:nvPr/>
        </p:nvPicPr>
        <p:blipFill rotWithShape="1">
          <a:blip r:embed="rId4">
            <a:duotone>
              <a:schemeClr val="accent6">
                <a:shade val="45000"/>
                <a:satMod val="135000"/>
              </a:schemeClr>
              <a:prstClr val="white"/>
            </a:duotone>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5272841" y="3617845"/>
            <a:ext cx="353684" cy="360000"/>
          </a:xfrm>
          <a:prstGeom prst="rect">
            <a:avLst/>
          </a:prstGeom>
        </p:spPr>
      </p:pic>
      <p:pic>
        <p:nvPicPr>
          <p:cNvPr id="62" name="Picture 61"/>
          <p:cNvPicPr>
            <a:picLocks noChangeAspect="1"/>
          </p:cNvPicPr>
          <p:nvPr/>
        </p:nvPicPr>
        <p:blipFill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4871430" y="2772755"/>
            <a:ext cx="353684" cy="360000"/>
          </a:xfrm>
          <a:prstGeom prst="rect">
            <a:avLst/>
          </a:prstGeom>
        </p:spPr>
      </p:pic>
      <p:pic>
        <p:nvPicPr>
          <p:cNvPr id="63" name="Picture 62"/>
          <p:cNvPicPr>
            <a:picLocks noChangeAspect="1"/>
          </p:cNvPicPr>
          <p:nvPr/>
        </p:nvPicPr>
        <p:blipFill rotWithShape="1">
          <a:blip r:embed="rId4">
            <a:duotone>
              <a:schemeClr val="accent4">
                <a:shade val="45000"/>
                <a:satMod val="135000"/>
              </a:schemeClr>
              <a:prstClr val="white"/>
            </a:duotone>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3517475" y="3629382"/>
            <a:ext cx="353684" cy="360000"/>
          </a:xfrm>
          <a:prstGeom prst="rect">
            <a:avLst/>
          </a:prstGeom>
        </p:spPr>
      </p:pic>
      <p:pic>
        <p:nvPicPr>
          <p:cNvPr id="64" name="Picture 63"/>
          <p:cNvPicPr>
            <a:picLocks noChangeAspect="1"/>
          </p:cNvPicPr>
          <p:nvPr/>
        </p:nvPicPr>
        <p:blipFill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4434880" y="3617845"/>
            <a:ext cx="353684" cy="360000"/>
          </a:xfrm>
          <a:prstGeom prst="rect">
            <a:avLst/>
          </a:prstGeom>
        </p:spPr>
      </p:pic>
      <p:pic>
        <p:nvPicPr>
          <p:cNvPr id="65" name="Picture 64"/>
          <p:cNvPicPr>
            <a:picLocks noChangeAspect="1"/>
          </p:cNvPicPr>
          <p:nvPr/>
        </p:nvPicPr>
        <p:blipFill rotWithShape="1">
          <a:blip r:embed="rId4">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3517475" y="4067362"/>
            <a:ext cx="353684" cy="360000"/>
          </a:xfrm>
          <a:prstGeom prst="rect">
            <a:avLst/>
          </a:prstGeom>
        </p:spPr>
      </p:pic>
      <p:pic>
        <p:nvPicPr>
          <p:cNvPr id="66" name="Picture 65"/>
          <p:cNvPicPr>
            <a:picLocks noChangeAspect="1"/>
          </p:cNvPicPr>
          <p:nvPr/>
        </p:nvPicPr>
        <p:blipFill rotWithShape="1">
          <a:blip r:embed="rId4">
            <a:duotone>
              <a:schemeClr val="accent6">
                <a:shade val="45000"/>
                <a:satMod val="135000"/>
              </a:schemeClr>
              <a:prstClr val="white"/>
            </a:duotone>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4434880" y="4055266"/>
            <a:ext cx="353684" cy="360000"/>
          </a:xfrm>
          <a:prstGeom prst="rect">
            <a:avLst/>
          </a:prstGeom>
        </p:spPr>
      </p:pic>
      <p:pic>
        <p:nvPicPr>
          <p:cNvPr id="67" name="Picture 66"/>
          <p:cNvPicPr>
            <a:picLocks noChangeAspect="1"/>
          </p:cNvPicPr>
          <p:nvPr/>
        </p:nvPicPr>
        <p:blipFill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3998330" y="4061065"/>
            <a:ext cx="353684" cy="360000"/>
          </a:xfrm>
          <a:prstGeom prst="rect">
            <a:avLst/>
          </a:prstGeom>
        </p:spPr>
      </p:pic>
      <p:pic>
        <p:nvPicPr>
          <p:cNvPr id="68" name="Picture 67"/>
          <p:cNvPicPr>
            <a:picLocks noChangeAspect="1"/>
          </p:cNvPicPr>
          <p:nvPr/>
        </p:nvPicPr>
        <p:blipFill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5267125" y="4070985"/>
            <a:ext cx="353684" cy="360000"/>
          </a:xfrm>
          <a:prstGeom prst="rect">
            <a:avLst/>
          </a:prstGeom>
        </p:spPr>
      </p:pic>
      <p:pic>
        <p:nvPicPr>
          <p:cNvPr id="69" name="Picture 68"/>
          <p:cNvPicPr>
            <a:picLocks noChangeAspect="1"/>
          </p:cNvPicPr>
          <p:nvPr/>
        </p:nvPicPr>
        <p:blipFill rotWithShape="1">
          <a:blip r:embed="rId4">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4871430" y="4070985"/>
            <a:ext cx="353684" cy="360000"/>
          </a:xfrm>
          <a:prstGeom prst="rect">
            <a:avLst/>
          </a:prstGeom>
        </p:spPr>
      </p:pic>
    </p:spTree>
    <p:extLst>
      <p:ext uri="{BB962C8B-B14F-4D97-AF65-F5344CB8AC3E}">
        <p14:creationId xmlns:p14="http://schemas.microsoft.com/office/powerpoint/2010/main" val="4084594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par>
                                <p:cTn id="25" presetID="10"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par>
                                <p:cTn id="28" presetID="10" presetClass="entr" presetSubtype="0" fill="hold"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500"/>
                                        <p:tgtEl>
                                          <p:spTgt spid="30"/>
                                        </p:tgtEl>
                                      </p:cBhvr>
                                    </p:animEffect>
                                  </p:childTnLst>
                                </p:cTn>
                              </p:par>
                              <p:par>
                                <p:cTn id="31" presetID="10" presetClass="entr" presetSubtype="0"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500"/>
                                        <p:tgtEl>
                                          <p:spTgt spid="31"/>
                                        </p:tgtEl>
                                      </p:cBhvr>
                                    </p:animEffect>
                                  </p:childTnLst>
                                </p:cTn>
                              </p:par>
                              <p:par>
                                <p:cTn id="34" presetID="10" presetClass="entr" presetSubtype="0"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500"/>
                                        <p:tgtEl>
                                          <p:spTgt spid="3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500"/>
                                        <p:tgtEl>
                                          <p:spTgt spid="34"/>
                                        </p:tgtEl>
                                      </p:cBhvr>
                                    </p:animEffect>
                                  </p:childTnLst>
                                </p:cTn>
                              </p:par>
                              <p:par>
                                <p:cTn id="42" presetID="10" presetClass="entr" presetSubtype="0" fill="hold"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500"/>
                                        <p:tgtEl>
                                          <p:spTgt spid="36"/>
                                        </p:tgtEl>
                                      </p:cBhvr>
                                    </p:animEffect>
                                  </p:childTnLst>
                                </p:cTn>
                              </p:par>
                              <p:par>
                                <p:cTn id="45" presetID="10" presetClass="entr" presetSubtype="0" fill="hold" nodeType="with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fade">
                                      <p:cBhvr>
                                        <p:cTn id="47" dur="500"/>
                                        <p:tgtEl>
                                          <p:spTgt spid="38"/>
                                        </p:tgtEl>
                                      </p:cBhvr>
                                    </p:animEffect>
                                  </p:childTnLst>
                                </p:cTn>
                              </p:par>
                              <p:par>
                                <p:cTn id="48" presetID="10" presetClass="entr" presetSubtype="0" fill="hold" nodeType="with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fade">
                                      <p:cBhvr>
                                        <p:cTn id="50" dur="500"/>
                                        <p:tgtEl>
                                          <p:spTgt spid="39"/>
                                        </p:tgtEl>
                                      </p:cBhvr>
                                    </p:animEffect>
                                  </p:childTnLst>
                                </p:cTn>
                              </p:par>
                              <p:par>
                                <p:cTn id="51" presetID="10" presetClass="entr" presetSubtype="0" fill="hold"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500"/>
                                        <p:tgtEl>
                                          <p:spTgt spid="62"/>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500"/>
                                        <p:tgtEl>
                                          <p:spTgt spid="37"/>
                                        </p:tgtEl>
                                      </p:cBhvr>
                                    </p:animEffect>
                                  </p:childTnLst>
                                </p:cTn>
                              </p:par>
                              <p:par>
                                <p:cTn id="59" presetID="10" presetClass="entr" presetSubtype="0"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fade">
                                      <p:cBhvr>
                                        <p:cTn id="61" dur="500"/>
                                        <p:tgtEl>
                                          <p:spTgt spid="40"/>
                                        </p:tgtEl>
                                      </p:cBhvr>
                                    </p:animEffect>
                                  </p:childTnLst>
                                </p:cTn>
                              </p:par>
                              <p:par>
                                <p:cTn id="62" presetID="10" presetClass="entr" presetSubtype="0" fill="hold" nodeType="withEffect">
                                  <p:stCondLst>
                                    <p:cond delay="0"/>
                                  </p:stCondLst>
                                  <p:childTnLst>
                                    <p:set>
                                      <p:cBhvr>
                                        <p:cTn id="63" dur="1" fill="hold">
                                          <p:stCondLst>
                                            <p:cond delay="0"/>
                                          </p:stCondLst>
                                        </p:cTn>
                                        <p:tgtEl>
                                          <p:spTgt spid="44"/>
                                        </p:tgtEl>
                                        <p:attrNameLst>
                                          <p:attrName>style.visibility</p:attrName>
                                        </p:attrNameLst>
                                      </p:cBhvr>
                                      <p:to>
                                        <p:strVal val="visible"/>
                                      </p:to>
                                    </p:set>
                                    <p:animEffect transition="in" filter="fade">
                                      <p:cBhvr>
                                        <p:cTn id="64" dur="500"/>
                                        <p:tgtEl>
                                          <p:spTgt spid="44"/>
                                        </p:tgtEl>
                                      </p:cBhvr>
                                    </p:animEffect>
                                  </p:childTnLst>
                                </p:cTn>
                              </p:par>
                              <p:par>
                                <p:cTn id="65" presetID="10" presetClass="entr" presetSubtype="0" fill="hold" nodeType="with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fade">
                                      <p:cBhvr>
                                        <p:cTn id="67" dur="500"/>
                                        <p:tgtEl>
                                          <p:spTgt spid="52"/>
                                        </p:tgtEl>
                                      </p:cBhvr>
                                    </p:animEffect>
                                  </p:childTnLst>
                                </p:cTn>
                              </p:par>
                              <p:par>
                                <p:cTn id="68" presetID="10" presetClass="entr" presetSubtype="0" fill="hold" nodeType="withEffect">
                                  <p:stCondLst>
                                    <p:cond delay="0"/>
                                  </p:stCondLst>
                                  <p:childTnLst>
                                    <p:set>
                                      <p:cBhvr>
                                        <p:cTn id="69" dur="1" fill="hold">
                                          <p:stCondLst>
                                            <p:cond delay="0"/>
                                          </p:stCondLst>
                                        </p:cTn>
                                        <p:tgtEl>
                                          <p:spTgt spid="58"/>
                                        </p:tgtEl>
                                        <p:attrNameLst>
                                          <p:attrName>style.visibility</p:attrName>
                                        </p:attrNameLst>
                                      </p:cBhvr>
                                      <p:to>
                                        <p:strVal val="visible"/>
                                      </p:to>
                                    </p:set>
                                    <p:animEffect transition="in" filter="fade">
                                      <p:cBhvr>
                                        <p:cTn id="70" dur="500"/>
                                        <p:tgtEl>
                                          <p:spTgt spid="58"/>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500"/>
                                        <p:tgtEl>
                                          <p:spTgt spid="35"/>
                                        </p:tgtEl>
                                      </p:cBhvr>
                                    </p:animEffect>
                                  </p:childTnLst>
                                </p:cTn>
                              </p:par>
                              <p:par>
                                <p:cTn id="76" presetID="10" presetClass="entr" presetSubtype="0" fill="hold" nodeType="withEffect">
                                  <p:stCondLst>
                                    <p:cond delay="0"/>
                                  </p:stCondLst>
                                  <p:childTnLst>
                                    <p:set>
                                      <p:cBhvr>
                                        <p:cTn id="77" dur="1" fill="hold">
                                          <p:stCondLst>
                                            <p:cond delay="0"/>
                                          </p:stCondLst>
                                        </p:cTn>
                                        <p:tgtEl>
                                          <p:spTgt spid="60"/>
                                        </p:tgtEl>
                                        <p:attrNameLst>
                                          <p:attrName>style.visibility</p:attrName>
                                        </p:attrNameLst>
                                      </p:cBhvr>
                                      <p:to>
                                        <p:strVal val="visible"/>
                                      </p:to>
                                    </p:set>
                                    <p:animEffect transition="in" filter="fade">
                                      <p:cBhvr>
                                        <p:cTn id="78" dur="500"/>
                                        <p:tgtEl>
                                          <p:spTgt spid="60"/>
                                        </p:tgtEl>
                                      </p:cBhvr>
                                    </p:animEffect>
                                  </p:childTnLst>
                                </p:cTn>
                              </p:par>
                              <p:par>
                                <p:cTn id="79" presetID="10" presetClass="entr" presetSubtype="0" fill="hold" nodeType="with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500"/>
                                        <p:tgtEl>
                                          <p:spTgt spid="61"/>
                                        </p:tgtEl>
                                      </p:cBhvr>
                                    </p:animEffect>
                                  </p:childTnLst>
                                </p:cTn>
                              </p:par>
                              <p:par>
                                <p:cTn id="82" presetID="10" presetClass="entr" presetSubtype="0" fill="hold" nodeType="withEffect">
                                  <p:stCondLst>
                                    <p:cond delay="0"/>
                                  </p:stCondLst>
                                  <p:childTnLst>
                                    <p:set>
                                      <p:cBhvr>
                                        <p:cTn id="83" dur="1" fill="hold">
                                          <p:stCondLst>
                                            <p:cond delay="0"/>
                                          </p:stCondLst>
                                        </p:cTn>
                                        <p:tgtEl>
                                          <p:spTgt spid="63"/>
                                        </p:tgtEl>
                                        <p:attrNameLst>
                                          <p:attrName>style.visibility</p:attrName>
                                        </p:attrNameLst>
                                      </p:cBhvr>
                                      <p:to>
                                        <p:strVal val="visible"/>
                                      </p:to>
                                    </p:set>
                                    <p:animEffect transition="in" filter="fade">
                                      <p:cBhvr>
                                        <p:cTn id="84" dur="500"/>
                                        <p:tgtEl>
                                          <p:spTgt spid="63"/>
                                        </p:tgtEl>
                                      </p:cBhvr>
                                    </p:animEffect>
                                  </p:childTnLst>
                                </p:cTn>
                              </p:par>
                              <p:par>
                                <p:cTn id="85" presetID="10" presetClass="entr" presetSubtype="0" fill="hold" nodeType="with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500"/>
                                        <p:tgtEl>
                                          <p:spTgt spid="64"/>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65"/>
                                        </p:tgtEl>
                                        <p:attrNameLst>
                                          <p:attrName>style.visibility</p:attrName>
                                        </p:attrNameLst>
                                      </p:cBhvr>
                                      <p:to>
                                        <p:strVal val="visible"/>
                                      </p:to>
                                    </p:set>
                                    <p:animEffect transition="in" filter="fade">
                                      <p:cBhvr>
                                        <p:cTn id="92" dur="500"/>
                                        <p:tgtEl>
                                          <p:spTgt spid="65"/>
                                        </p:tgtEl>
                                      </p:cBhvr>
                                    </p:animEffect>
                                  </p:childTnLst>
                                </p:cTn>
                              </p:par>
                              <p:par>
                                <p:cTn id="93" presetID="10" presetClass="entr" presetSubtype="0" fill="hold" nodeType="withEffect">
                                  <p:stCondLst>
                                    <p:cond delay="0"/>
                                  </p:stCondLst>
                                  <p:childTnLst>
                                    <p:set>
                                      <p:cBhvr>
                                        <p:cTn id="94" dur="1" fill="hold">
                                          <p:stCondLst>
                                            <p:cond delay="0"/>
                                          </p:stCondLst>
                                        </p:cTn>
                                        <p:tgtEl>
                                          <p:spTgt spid="66"/>
                                        </p:tgtEl>
                                        <p:attrNameLst>
                                          <p:attrName>style.visibility</p:attrName>
                                        </p:attrNameLst>
                                      </p:cBhvr>
                                      <p:to>
                                        <p:strVal val="visible"/>
                                      </p:to>
                                    </p:set>
                                    <p:animEffect transition="in" filter="fade">
                                      <p:cBhvr>
                                        <p:cTn id="95" dur="500"/>
                                        <p:tgtEl>
                                          <p:spTgt spid="66"/>
                                        </p:tgtEl>
                                      </p:cBhvr>
                                    </p:animEffect>
                                  </p:childTnLst>
                                </p:cTn>
                              </p:par>
                              <p:par>
                                <p:cTn id="96" presetID="10" presetClass="entr" presetSubtype="0"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fade">
                                      <p:cBhvr>
                                        <p:cTn id="98" dur="500"/>
                                        <p:tgtEl>
                                          <p:spTgt spid="67"/>
                                        </p:tgtEl>
                                      </p:cBhvr>
                                    </p:animEffect>
                                  </p:childTnLst>
                                </p:cTn>
                              </p:par>
                              <p:par>
                                <p:cTn id="99" presetID="10" presetClass="entr" presetSubtype="0" fill="hold" nodeType="withEffect">
                                  <p:stCondLst>
                                    <p:cond delay="0"/>
                                  </p:stCondLst>
                                  <p:childTnLst>
                                    <p:set>
                                      <p:cBhvr>
                                        <p:cTn id="100" dur="1" fill="hold">
                                          <p:stCondLst>
                                            <p:cond delay="0"/>
                                          </p:stCondLst>
                                        </p:cTn>
                                        <p:tgtEl>
                                          <p:spTgt spid="68"/>
                                        </p:tgtEl>
                                        <p:attrNameLst>
                                          <p:attrName>style.visibility</p:attrName>
                                        </p:attrNameLst>
                                      </p:cBhvr>
                                      <p:to>
                                        <p:strVal val="visible"/>
                                      </p:to>
                                    </p:set>
                                    <p:animEffect transition="in" filter="fade">
                                      <p:cBhvr>
                                        <p:cTn id="101" dur="500"/>
                                        <p:tgtEl>
                                          <p:spTgt spid="68"/>
                                        </p:tgtEl>
                                      </p:cBhvr>
                                    </p:animEffect>
                                  </p:childTnLst>
                                </p:cTn>
                              </p:par>
                              <p:par>
                                <p:cTn id="102" presetID="10" presetClass="entr" presetSubtype="0" fill="hold" nodeType="with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500"/>
                                        <p:tgtEl>
                                          <p:spTgt spid="69"/>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54"/>
                                        </p:tgtEl>
                                        <p:attrNameLst>
                                          <p:attrName>style.visibility</p:attrName>
                                        </p:attrNameLst>
                                      </p:cBhvr>
                                      <p:to>
                                        <p:strVal val="visible"/>
                                      </p:to>
                                    </p:set>
                                    <p:animEffect transition="in" filter="fade">
                                      <p:cBhvr>
                                        <p:cTn id="109"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2" name="TextBox 1"/>
          <p:cNvSpPr txBox="1"/>
          <p:nvPr/>
        </p:nvSpPr>
        <p:spPr>
          <a:xfrm>
            <a:off x="12982353" y="1095153"/>
            <a:ext cx="184731" cy="369332"/>
          </a:xfrm>
          <a:prstGeom prst="rect">
            <a:avLst/>
          </a:prstGeom>
          <a:noFill/>
        </p:spPr>
        <p:txBody>
          <a:bodyPr wrap="none" rtlCol="0">
            <a:spAutoFit/>
          </a:bodyPr>
          <a:lstStyle/>
          <a:p>
            <a:endParaRPr lang="en-US"/>
          </a:p>
        </p:txBody>
      </p:sp>
      <p:sp>
        <p:nvSpPr>
          <p:cNvPr id="4" name="TextBox 3"/>
          <p:cNvSpPr txBox="1"/>
          <p:nvPr/>
        </p:nvSpPr>
        <p:spPr>
          <a:xfrm>
            <a:off x="0" y="0"/>
            <a:ext cx="9144000" cy="923330"/>
          </a:xfrm>
          <a:prstGeom prst="rect">
            <a:avLst/>
          </a:prstGeom>
          <a:noFill/>
        </p:spPr>
        <p:txBody>
          <a:bodyPr wrap="square" rtlCol="0" anchor="ctr">
            <a:spAutoFit/>
          </a:bodyPr>
          <a:lstStyle/>
          <a:p>
            <a:pPr algn="ctr"/>
            <a:r>
              <a:rPr lang="en-US" sz="5400" b="1" dirty="0" smtClean="0">
                <a:latin typeface="Segoe UI Black" charset="0"/>
                <a:ea typeface="Segoe UI Black" charset="0"/>
                <a:cs typeface="Segoe UI Black" charset="0"/>
              </a:rPr>
              <a:t>Drawing arrays</a:t>
            </a:r>
            <a:endParaRPr lang="en-US" sz="4800" b="1" dirty="0" smtClean="0">
              <a:latin typeface="Segoe UI Black" charset="0"/>
              <a:ea typeface="Segoe UI Black" charset="0"/>
              <a:cs typeface="Segoe UI Black" charset="0"/>
            </a:endParaRPr>
          </a:p>
        </p:txBody>
      </p:sp>
      <p:sp>
        <p:nvSpPr>
          <p:cNvPr id="22" name="TextBox 21"/>
          <p:cNvSpPr txBox="1"/>
          <p:nvPr/>
        </p:nvSpPr>
        <p:spPr>
          <a:xfrm>
            <a:off x="1765" y="5042118"/>
            <a:ext cx="9144000" cy="1815882"/>
          </a:xfrm>
          <a:prstGeom prst="rect">
            <a:avLst/>
          </a:prstGeom>
          <a:noFill/>
        </p:spPr>
        <p:txBody>
          <a:bodyPr wrap="square" rtlCol="0" anchor="ctr">
            <a:spAutoFit/>
          </a:bodyPr>
          <a:lstStyle/>
          <a:p>
            <a:pPr algn="ctr"/>
            <a:r>
              <a:rPr lang="en-US" sz="2800" b="1" dirty="0" smtClean="0">
                <a:latin typeface="Segoe UI Black" charset="0"/>
                <a:ea typeface="Segoe UI Black" charset="0"/>
                <a:cs typeface="Segoe UI Black" charset="0"/>
              </a:rPr>
              <a:t>We draw the arrays in our books.</a:t>
            </a:r>
            <a:r>
              <a:rPr lang="en-US" sz="2800" b="1" dirty="0">
                <a:latin typeface="Segoe UI Black" charset="0"/>
                <a:ea typeface="Segoe UI Black" charset="0"/>
                <a:cs typeface="Segoe UI Black" charset="0"/>
              </a:rPr>
              <a:t> The first number (30) tells us how many we need altogether and the second number tells us how many need to be in each row (5).  Count the number of columns (6).</a:t>
            </a:r>
            <a:endParaRPr lang="en-US" sz="2800" b="1" dirty="0" smtClean="0">
              <a:latin typeface="Segoe UI Black" charset="0"/>
              <a:ea typeface="Segoe UI Black" charset="0"/>
              <a:cs typeface="Segoe UI Black" charset="0"/>
            </a:endParaRPr>
          </a:p>
        </p:txBody>
      </p:sp>
      <p:sp>
        <p:nvSpPr>
          <p:cNvPr id="53" name="TextBox 52"/>
          <p:cNvSpPr txBox="1"/>
          <p:nvPr/>
        </p:nvSpPr>
        <p:spPr>
          <a:xfrm>
            <a:off x="0" y="1041647"/>
            <a:ext cx="9144000" cy="769441"/>
          </a:xfrm>
          <a:prstGeom prst="rect">
            <a:avLst/>
          </a:prstGeom>
          <a:noFill/>
        </p:spPr>
        <p:txBody>
          <a:bodyPr wrap="square" rtlCol="0">
            <a:spAutoFit/>
          </a:bodyPr>
          <a:lstStyle/>
          <a:p>
            <a:pPr algn="ctr"/>
            <a:r>
              <a:rPr lang="en-GB" sz="4400" b="1" dirty="0">
                <a:latin typeface="Segoe UI Black" charset="0"/>
                <a:ea typeface="Segoe UI Black" charset="0"/>
                <a:cs typeface="Segoe UI Black" charset="0"/>
              </a:rPr>
              <a:t>30 ÷ 5 =</a:t>
            </a:r>
          </a:p>
        </p:txBody>
      </p:sp>
      <p:sp>
        <p:nvSpPr>
          <p:cNvPr id="54" name="TextBox 53"/>
          <p:cNvSpPr txBox="1"/>
          <p:nvPr/>
        </p:nvSpPr>
        <p:spPr>
          <a:xfrm>
            <a:off x="5543550" y="1041646"/>
            <a:ext cx="1297795" cy="769441"/>
          </a:xfrm>
          <a:prstGeom prst="rect">
            <a:avLst/>
          </a:prstGeom>
          <a:noFill/>
        </p:spPr>
        <p:txBody>
          <a:bodyPr wrap="square" rtlCol="0">
            <a:spAutoFit/>
          </a:bodyPr>
          <a:lstStyle/>
          <a:p>
            <a:pPr algn="ctr"/>
            <a:r>
              <a:rPr lang="en-GB" sz="4400" b="1" dirty="0">
                <a:latin typeface="Segoe UI Black" charset="0"/>
                <a:ea typeface="Segoe UI Black" charset="0"/>
                <a:cs typeface="Segoe UI Black" charset="0"/>
              </a:rPr>
              <a:t>6</a:t>
            </a:r>
          </a:p>
        </p:txBody>
      </p:sp>
      <p:sp>
        <p:nvSpPr>
          <p:cNvPr id="3" name="Oval 2"/>
          <p:cNvSpPr/>
          <p:nvPr/>
        </p:nvSpPr>
        <p:spPr>
          <a:xfrm>
            <a:off x="3332548" y="1856347"/>
            <a:ext cx="387299" cy="38729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3854111" y="1856347"/>
            <a:ext cx="387299" cy="38729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4375674" y="1856347"/>
            <a:ext cx="387299" cy="38729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4899913" y="1856347"/>
            <a:ext cx="387299" cy="38729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5424153" y="1856347"/>
            <a:ext cx="387299" cy="38729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3332548" y="2377908"/>
            <a:ext cx="387299" cy="38729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3854111" y="2377908"/>
            <a:ext cx="387299" cy="38729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4375674" y="2377908"/>
            <a:ext cx="387299" cy="38729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4899913" y="2377908"/>
            <a:ext cx="387299" cy="38729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5424153" y="2377908"/>
            <a:ext cx="387299" cy="38729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3332548" y="2899470"/>
            <a:ext cx="387299" cy="38729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3854111" y="2899470"/>
            <a:ext cx="387299" cy="38729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4375674" y="2899470"/>
            <a:ext cx="387299" cy="38729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a:off x="4899913" y="2899470"/>
            <a:ext cx="387299" cy="38729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a:off x="5424153" y="2899470"/>
            <a:ext cx="387299" cy="38729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p:nvSpPr>
        <p:spPr>
          <a:xfrm>
            <a:off x="3332548" y="3421031"/>
            <a:ext cx="387299" cy="38729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p:cNvSpPr/>
          <p:nvPr/>
        </p:nvSpPr>
        <p:spPr>
          <a:xfrm>
            <a:off x="3854111" y="3421031"/>
            <a:ext cx="387299" cy="38729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p:nvSpPr>
        <p:spPr>
          <a:xfrm>
            <a:off x="4375674" y="3421031"/>
            <a:ext cx="387299" cy="38729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p:nvSpPr>
        <p:spPr>
          <a:xfrm>
            <a:off x="4899913" y="3421031"/>
            <a:ext cx="387299" cy="38729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a:off x="5424153" y="3421031"/>
            <a:ext cx="387299" cy="38729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p:nvPr/>
        </p:nvSpPr>
        <p:spPr>
          <a:xfrm>
            <a:off x="3332548" y="3935488"/>
            <a:ext cx="387299" cy="38729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a:off x="3854111" y="3935488"/>
            <a:ext cx="387299" cy="38729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4375674" y="3935488"/>
            <a:ext cx="387299" cy="38729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p:cNvSpPr/>
          <p:nvPr/>
        </p:nvSpPr>
        <p:spPr>
          <a:xfrm>
            <a:off x="4899913" y="3935488"/>
            <a:ext cx="387299" cy="38729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p:cNvSpPr/>
          <p:nvPr/>
        </p:nvSpPr>
        <p:spPr>
          <a:xfrm>
            <a:off x="5424153" y="3935488"/>
            <a:ext cx="387299" cy="38729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p:cNvSpPr/>
          <p:nvPr/>
        </p:nvSpPr>
        <p:spPr>
          <a:xfrm>
            <a:off x="3332548" y="4457049"/>
            <a:ext cx="387299" cy="38729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p:cNvSpPr/>
          <p:nvPr/>
        </p:nvSpPr>
        <p:spPr>
          <a:xfrm>
            <a:off x="3854111" y="4457049"/>
            <a:ext cx="387299" cy="38729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p:cNvSpPr/>
          <p:nvPr/>
        </p:nvSpPr>
        <p:spPr>
          <a:xfrm>
            <a:off x="4375674" y="4457049"/>
            <a:ext cx="387299" cy="38729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p:cNvSpPr/>
          <p:nvPr/>
        </p:nvSpPr>
        <p:spPr>
          <a:xfrm>
            <a:off x="4899913" y="4457049"/>
            <a:ext cx="387299" cy="38729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p:cNvSpPr/>
          <p:nvPr/>
        </p:nvSpPr>
        <p:spPr>
          <a:xfrm>
            <a:off x="5424153" y="4457049"/>
            <a:ext cx="387299" cy="38729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1586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500"/>
                                        <p:tgtEl>
                                          <p:spTgt spid="21"/>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500"/>
                                        <p:tgtEl>
                                          <p:spTgt spid="23"/>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500"/>
                                        <p:tgtEl>
                                          <p:spTgt spid="2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500"/>
                                        <p:tgtEl>
                                          <p:spTgt spid="2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500"/>
                                        <p:tgtEl>
                                          <p:spTgt spid="2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500"/>
                                        <p:tgtEl>
                                          <p:spTgt spid="29"/>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fade">
                                      <p:cBhvr>
                                        <p:cTn id="78" dur="500"/>
                                        <p:tgtEl>
                                          <p:spTgt spid="30"/>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500"/>
                                        <p:tgtEl>
                                          <p:spTgt spid="31"/>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500"/>
                                        <p:tgtEl>
                                          <p:spTgt spid="32"/>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33"/>
                                        </p:tgtEl>
                                        <p:attrNameLst>
                                          <p:attrName>style.visibility</p:attrName>
                                        </p:attrNameLst>
                                      </p:cBhvr>
                                      <p:to>
                                        <p:strVal val="visible"/>
                                      </p:to>
                                    </p:set>
                                    <p:animEffect transition="in" filter="fade">
                                      <p:cBhvr>
                                        <p:cTn id="87" dur="500"/>
                                        <p:tgtEl>
                                          <p:spTgt spid="33"/>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500"/>
                                        <p:tgtEl>
                                          <p:spTgt spid="34"/>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fade">
                                      <p:cBhvr>
                                        <p:cTn id="95" dur="500"/>
                                        <p:tgtEl>
                                          <p:spTgt spid="35"/>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36"/>
                                        </p:tgtEl>
                                        <p:attrNameLst>
                                          <p:attrName>style.visibility</p:attrName>
                                        </p:attrNameLst>
                                      </p:cBhvr>
                                      <p:to>
                                        <p:strVal val="visible"/>
                                      </p:to>
                                    </p:set>
                                    <p:animEffect transition="in" filter="fade">
                                      <p:cBhvr>
                                        <p:cTn id="98" dur="500"/>
                                        <p:tgtEl>
                                          <p:spTgt spid="36"/>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37"/>
                                        </p:tgtEl>
                                        <p:attrNameLst>
                                          <p:attrName>style.visibility</p:attrName>
                                        </p:attrNameLst>
                                      </p:cBhvr>
                                      <p:to>
                                        <p:strVal val="visible"/>
                                      </p:to>
                                    </p:set>
                                    <p:animEffect transition="in" filter="fade">
                                      <p:cBhvr>
                                        <p:cTn id="101" dur="500"/>
                                        <p:tgtEl>
                                          <p:spTgt spid="37"/>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38"/>
                                        </p:tgtEl>
                                        <p:attrNameLst>
                                          <p:attrName>style.visibility</p:attrName>
                                        </p:attrNameLst>
                                      </p:cBhvr>
                                      <p:to>
                                        <p:strVal val="visible"/>
                                      </p:to>
                                    </p:set>
                                    <p:animEffect transition="in" filter="fade">
                                      <p:cBhvr>
                                        <p:cTn id="10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P spid="10" grpId="0" animBg="1"/>
      <p:bldP spid="11" grpId="0" animBg="1"/>
      <p:bldP spid="13" grpId="0" animBg="1"/>
      <p:bldP spid="14" grpId="0" animBg="1"/>
      <p:bldP spid="15" grpId="0" animBg="1"/>
      <p:bldP spid="16" grpId="0" animBg="1"/>
      <p:bldP spid="17" grpId="0" animBg="1"/>
      <p:bldP spid="18" grpId="0" animBg="1"/>
      <p:bldP spid="19" grpId="0" animBg="1"/>
      <p:bldP spid="20" grpId="0" animBg="1"/>
      <p:bldP spid="21"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2" name="TextBox 1"/>
          <p:cNvSpPr txBox="1"/>
          <p:nvPr/>
        </p:nvSpPr>
        <p:spPr>
          <a:xfrm>
            <a:off x="12982353" y="1095153"/>
            <a:ext cx="184731" cy="369332"/>
          </a:xfrm>
          <a:prstGeom prst="rect">
            <a:avLst/>
          </a:prstGeom>
          <a:noFill/>
        </p:spPr>
        <p:txBody>
          <a:bodyPr wrap="none" rtlCol="0">
            <a:spAutoFit/>
          </a:bodyPr>
          <a:lstStyle/>
          <a:p>
            <a:endParaRPr lang="en-US"/>
          </a:p>
        </p:txBody>
      </p:sp>
      <p:sp>
        <p:nvSpPr>
          <p:cNvPr id="4" name="TextBox 3"/>
          <p:cNvSpPr txBox="1"/>
          <p:nvPr/>
        </p:nvSpPr>
        <p:spPr>
          <a:xfrm>
            <a:off x="0" y="0"/>
            <a:ext cx="9144000" cy="923330"/>
          </a:xfrm>
          <a:prstGeom prst="rect">
            <a:avLst/>
          </a:prstGeom>
          <a:noFill/>
        </p:spPr>
        <p:txBody>
          <a:bodyPr wrap="square" rtlCol="0" anchor="ctr">
            <a:spAutoFit/>
          </a:bodyPr>
          <a:lstStyle/>
          <a:p>
            <a:pPr algn="ctr"/>
            <a:r>
              <a:rPr lang="en-US" sz="5400" b="1" dirty="0" smtClean="0">
                <a:latin typeface="Segoe UI Black" charset="0"/>
                <a:ea typeface="Segoe UI Black" charset="0"/>
                <a:cs typeface="Segoe UI Black" charset="0"/>
              </a:rPr>
              <a:t>Drawing arrays</a:t>
            </a:r>
            <a:endParaRPr lang="en-US" sz="4800" b="1" dirty="0" smtClean="0">
              <a:latin typeface="Segoe UI Black" charset="0"/>
              <a:ea typeface="Segoe UI Black" charset="0"/>
              <a:cs typeface="Segoe UI Black" charset="0"/>
            </a:endParaRPr>
          </a:p>
        </p:txBody>
      </p:sp>
      <p:sp>
        <p:nvSpPr>
          <p:cNvPr id="22" name="TextBox 21"/>
          <p:cNvSpPr txBox="1"/>
          <p:nvPr/>
        </p:nvSpPr>
        <p:spPr>
          <a:xfrm>
            <a:off x="1765" y="5288340"/>
            <a:ext cx="9144000" cy="1569660"/>
          </a:xfrm>
          <a:prstGeom prst="rect">
            <a:avLst/>
          </a:prstGeom>
          <a:noFill/>
        </p:spPr>
        <p:txBody>
          <a:bodyPr wrap="square" rtlCol="0" anchor="ctr">
            <a:spAutoFit/>
          </a:bodyPr>
          <a:lstStyle/>
          <a:p>
            <a:pPr algn="ctr"/>
            <a:r>
              <a:rPr lang="en-US" sz="2400" b="1" dirty="0" smtClean="0">
                <a:latin typeface="Segoe UI Black" charset="0"/>
                <a:ea typeface="Segoe UI Black" charset="0"/>
                <a:cs typeface="Segoe UI Black" charset="0"/>
              </a:rPr>
              <a:t>We can also use arrays to divide numbers and find remainders.  These are numbers that do not divide wholly.  In the example above 27 divide into 5 is 5 with a remainder of 2.  The array makes this very visual and easier to see.</a:t>
            </a:r>
          </a:p>
        </p:txBody>
      </p:sp>
      <p:sp>
        <p:nvSpPr>
          <p:cNvPr id="53" name="TextBox 52"/>
          <p:cNvSpPr txBox="1"/>
          <p:nvPr/>
        </p:nvSpPr>
        <p:spPr>
          <a:xfrm>
            <a:off x="0" y="1041647"/>
            <a:ext cx="9144000" cy="769441"/>
          </a:xfrm>
          <a:prstGeom prst="rect">
            <a:avLst/>
          </a:prstGeom>
          <a:noFill/>
        </p:spPr>
        <p:txBody>
          <a:bodyPr wrap="square" rtlCol="0">
            <a:spAutoFit/>
          </a:bodyPr>
          <a:lstStyle/>
          <a:p>
            <a:pPr algn="ctr"/>
            <a:r>
              <a:rPr lang="en-GB" sz="4400" b="1" dirty="0" smtClean="0">
                <a:latin typeface="Segoe UI Black" charset="0"/>
                <a:ea typeface="Segoe UI Black" charset="0"/>
                <a:cs typeface="Segoe UI Black" charset="0"/>
              </a:rPr>
              <a:t>27 </a:t>
            </a:r>
            <a:r>
              <a:rPr lang="en-GB" sz="4400" b="1" dirty="0">
                <a:latin typeface="Segoe UI Black" charset="0"/>
                <a:ea typeface="Segoe UI Black" charset="0"/>
                <a:cs typeface="Segoe UI Black" charset="0"/>
              </a:rPr>
              <a:t>÷ 5 =</a:t>
            </a:r>
          </a:p>
        </p:txBody>
      </p:sp>
      <p:sp>
        <p:nvSpPr>
          <p:cNvPr id="54" name="TextBox 53"/>
          <p:cNvSpPr txBox="1"/>
          <p:nvPr/>
        </p:nvSpPr>
        <p:spPr>
          <a:xfrm>
            <a:off x="5682097" y="1041646"/>
            <a:ext cx="1297795" cy="769441"/>
          </a:xfrm>
          <a:prstGeom prst="rect">
            <a:avLst/>
          </a:prstGeom>
          <a:noFill/>
        </p:spPr>
        <p:txBody>
          <a:bodyPr wrap="square" rtlCol="0">
            <a:spAutoFit/>
          </a:bodyPr>
          <a:lstStyle/>
          <a:p>
            <a:pPr algn="ctr"/>
            <a:r>
              <a:rPr lang="en-GB" sz="4400" b="1" dirty="0" smtClean="0">
                <a:latin typeface="Segoe UI Black" charset="0"/>
                <a:ea typeface="Segoe UI Black" charset="0"/>
                <a:cs typeface="Segoe UI Black" charset="0"/>
              </a:rPr>
              <a:t>5 r2</a:t>
            </a:r>
            <a:endParaRPr lang="en-GB" sz="4400" b="1" dirty="0">
              <a:latin typeface="Segoe UI Black" charset="0"/>
              <a:ea typeface="Segoe UI Black" charset="0"/>
              <a:cs typeface="Segoe UI Black" charset="0"/>
            </a:endParaRPr>
          </a:p>
        </p:txBody>
      </p:sp>
      <p:sp>
        <p:nvSpPr>
          <p:cNvPr id="3" name="Oval 2"/>
          <p:cNvSpPr/>
          <p:nvPr/>
        </p:nvSpPr>
        <p:spPr>
          <a:xfrm>
            <a:off x="3332548" y="1856347"/>
            <a:ext cx="387299" cy="38729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3854111" y="1856347"/>
            <a:ext cx="387299" cy="38729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4375674" y="1856347"/>
            <a:ext cx="387299" cy="38729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4899913" y="1856347"/>
            <a:ext cx="387299" cy="38729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5424153" y="1856347"/>
            <a:ext cx="387299" cy="38729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3332548" y="2377908"/>
            <a:ext cx="387299" cy="38729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3854111" y="2377908"/>
            <a:ext cx="387299" cy="38729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4375674" y="2377908"/>
            <a:ext cx="387299" cy="38729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4899913" y="2377908"/>
            <a:ext cx="387299" cy="38729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5424153" y="2377908"/>
            <a:ext cx="387299" cy="38729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3332548" y="2899470"/>
            <a:ext cx="387299" cy="38729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3854111" y="2899470"/>
            <a:ext cx="387299" cy="38729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4375674" y="2899470"/>
            <a:ext cx="387299" cy="38729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a:off x="4899913" y="2899470"/>
            <a:ext cx="387299" cy="38729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a:off x="5424153" y="2899470"/>
            <a:ext cx="387299" cy="38729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p:nvSpPr>
        <p:spPr>
          <a:xfrm>
            <a:off x="3332548" y="3421031"/>
            <a:ext cx="387299" cy="38729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p:cNvSpPr/>
          <p:nvPr/>
        </p:nvSpPr>
        <p:spPr>
          <a:xfrm>
            <a:off x="3854111" y="3421031"/>
            <a:ext cx="387299" cy="38729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p:nvSpPr>
        <p:spPr>
          <a:xfrm>
            <a:off x="4375674" y="3421031"/>
            <a:ext cx="387299" cy="38729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p:nvSpPr>
        <p:spPr>
          <a:xfrm>
            <a:off x="4899913" y="3421031"/>
            <a:ext cx="387299" cy="38729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a:off x="5424153" y="3421031"/>
            <a:ext cx="387299" cy="38729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p:nvPr/>
        </p:nvSpPr>
        <p:spPr>
          <a:xfrm>
            <a:off x="3332548" y="3935488"/>
            <a:ext cx="387299" cy="38729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a:off x="3854111" y="3935488"/>
            <a:ext cx="387299" cy="38729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4375674" y="3935488"/>
            <a:ext cx="387299" cy="38729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p:cNvSpPr/>
          <p:nvPr/>
        </p:nvSpPr>
        <p:spPr>
          <a:xfrm>
            <a:off x="4899913" y="3935488"/>
            <a:ext cx="387299" cy="38729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p:cNvSpPr/>
          <p:nvPr/>
        </p:nvSpPr>
        <p:spPr>
          <a:xfrm>
            <a:off x="5424153" y="3935488"/>
            <a:ext cx="387299" cy="38729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p:cNvSpPr/>
          <p:nvPr/>
        </p:nvSpPr>
        <p:spPr>
          <a:xfrm>
            <a:off x="3332548" y="4457049"/>
            <a:ext cx="387299" cy="38729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p:cNvSpPr/>
          <p:nvPr/>
        </p:nvSpPr>
        <p:spPr>
          <a:xfrm>
            <a:off x="3854111" y="4457049"/>
            <a:ext cx="387299" cy="38729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29118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500"/>
                                        <p:tgtEl>
                                          <p:spTgt spid="21"/>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500"/>
                                        <p:tgtEl>
                                          <p:spTgt spid="23"/>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500"/>
                                        <p:tgtEl>
                                          <p:spTgt spid="2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500"/>
                                        <p:tgtEl>
                                          <p:spTgt spid="2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500"/>
                                        <p:tgtEl>
                                          <p:spTgt spid="2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500"/>
                                        <p:tgtEl>
                                          <p:spTgt spid="29"/>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fade">
                                      <p:cBhvr>
                                        <p:cTn id="78" dur="500"/>
                                        <p:tgtEl>
                                          <p:spTgt spid="30"/>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500"/>
                                        <p:tgtEl>
                                          <p:spTgt spid="31"/>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500"/>
                                        <p:tgtEl>
                                          <p:spTgt spid="32"/>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33"/>
                                        </p:tgtEl>
                                        <p:attrNameLst>
                                          <p:attrName>style.visibility</p:attrName>
                                        </p:attrNameLst>
                                      </p:cBhvr>
                                      <p:to>
                                        <p:strVal val="visible"/>
                                      </p:to>
                                    </p:set>
                                    <p:animEffect transition="in" filter="fade">
                                      <p:cBhvr>
                                        <p:cTn id="87" dur="500"/>
                                        <p:tgtEl>
                                          <p:spTgt spid="33"/>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500"/>
                                        <p:tgtEl>
                                          <p:spTgt spid="34"/>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fade">
                                      <p:cBhvr>
                                        <p:cTn id="9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P spid="10" grpId="0" animBg="1"/>
      <p:bldP spid="11" grpId="0" animBg="1"/>
      <p:bldP spid="13" grpId="0" animBg="1"/>
      <p:bldP spid="14" grpId="0" animBg="1"/>
      <p:bldP spid="15" grpId="0" animBg="1"/>
      <p:bldP spid="16" grpId="0" animBg="1"/>
      <p:bldP spid="17" grpId="0" animBg="1"/>
      <p:bldP spid="18" grpId="0" animBg="1"/>
      <p:bldP spid="19" grpId="0" animBg="1"/>
      <p:bldP spid="20" grpId="0" animBg="1"/>
      <p:bldP spid="21"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1825</TotalTime>
  <Words>517</Words>
  <Application>Microsoft Office PowerPoint</Application>
  <PresentationFormat>On-screen Show (4:3)</PresentationFormat>
  <Paragraphs>104</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Segoe UI 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Justin Lee</dc:creator>
  <cp:lastModifiedBy>Justin Lee</cp:lastModifiedBy>
  <cp:revision>80</cp:revision>
  <cp:lastPrinted>2017-07-09T12:38:56Z</cp:lastPrinted>
  <dcterms:created xsi:type="dcterms:W3CDTF">2017-06-25T13:59:48Z</dcterms:created>
  <dcterms:modified xsi:type="dcterms:W3CDTF">2018-03-15T14:20:48Z</dcterms:modified>
</cp:coreProperties>
</file>