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59" r:id="rId5"/>
    <p:sldId id="260" r:id="rId6"/>
    <p:sldId id="286" r:id="rId7"/>
    <p:sldId id="261" r:id="rId8"/>
    <p:sldId id="285" r:id="rId9"/>
    <p:sldId id="264" r:id="rId10"/>
    <p:sldId id="265" r:id="rId11"/>
    <p:sldId id="266" r:id="rId12"/>
    <p:sldId id="267" r:id="rId13"/>
    <p:sldId id="262" r:id="rId14"/>
    <p:sldId id="271" r:id="rId15"/>
    <p:sldId id="272" r:id="rId16"/>
    <p:sldId id="273" r:id="rId17"/>
    <p:sldId id="275" r:id="rId18"/>
    <p:sldId id="280" r:id="rId19"/>
    <p:sldId id="276" r:id="rId20"/>
    <p:sldId id="284" r:id="rId21"/>
    <p:sldId id="277" r:id="rId22"/>
    <p:sldId id="278" r:id="rId23"/>
    <p:sldId id="279" r:id="rId24"/>
    <p:sldId id="281" r:id="rId25"/>
    <p:sldId id="283" r:id="rId26"/>
    <p:sldId id="274" r:id="rId27"/>
    <p:sldId id="282" r:id="rId28"/>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6C78C-D38E-4C78-81BF-C8DBD195D49D}" type="doc">
      <dgm:prSet loTypeId="urn:microsoft.com/office/officeart/2005/8/layout/radial4" loCatId="relationship" qsTypeId="urn:microsoft.com/office/officeart/2005/8/quickstyle/simple2" qsCatId="simple" csTypeId="urn:microsoft.com/office/officeart/2005/8/colors/colorful5" csCatId="colorful" phldr="1"/>
      <dgm:spPr/>
    </dgm:pt>
    <dgm:pt modelId="{212F3014-A513-4DB0-810C-8ED3574FBE5E}">
      <dgm:prSet phldrT="[Text]"/>
      <dgm:spPr/>
      <dgm:t>
        <a:bodyPr/>
        <a:lstStyle/>
        <a:p>
          <a:r>
            <a:rPr lang="en-GB" dirty="0"/>
            <a:t>Teacher Assessment</a:t>
          </a:r>
        </a:p>
      </dgm:t>
    </dgm:pt>
    <dgm:pt modelId="{B3E6212B-2E40-4972-9390-5DEC368E30DD}" type="parTrans" cxnId="{9B877FBA-A546-4F36-BD73-07F95E1C0A2C}">
      <dgm:prSet/>
      <dgm:spPr/>
      <dgm:t>
        <a:bodyPr/>
        <a:lstStyle/>
        <a:p>
          <a:endParaRPr lang="en-GB"/>
        </a:p>
      </dgm:t>
    </dgm:pt>
    <dgm:pt modelId="{87CB046D-51F1-48EB-94E1-8BCD5B5F96F3}" type="sibTrans" cxnId="{9B877FBA-A546-4F36-BD73-07F95E1C0A2C}">
      <dgm:prSet/>
      <dgm:spPr/>
      <dgm:t>
        <a:bodyPr/>
        <a:lstStyle/>
        <a:p>
          <a:endParaRPr lang="en-GB"/>
        </a:p>
      </dgm:t>
    </dgm:pt>
    <dgm:pt modelId="{FB6F08FC-8C10-4662-83E9-3ED229D1D2C9}">
      <dgm:prSet phldrT="[Text]"/>
      <dgm:spPr/>
      <dgm:t>
        <a:bodyPr/>
        <a:lstStyle/>
        <a:p>
          <a:endParaRPr lang="en-GB"/>
        </a:p>
      </dgm:t>
    </dgm:pt>
    <dgm:pt modelId="{63A71534-F4BE-4398-9233-E2004BAAFC89}" type="parTrans" cxnId="{13E797BD-2201-495F-B4C2-34BB7130C47A}">
      <dgm:prSet/>
      <dgm:spPr/>
      <dgm:t>
        <a:bodyPr/>
        <a:lstStyle/>
        <a:p>
          <a:endParaRPr lang="en-GB"/>
        </a:p>
      </dgm:t>
    </dgm:pt>
    <dgm:pt modelId="{BF523B7A-9E92-45A0-99B6-F204E3B609D3}" type="sibTrans" cxnId="{13E797BD-2201-495F-B4C2-34BB7130C47A}">
      <dgm:prSet/>
      <dgm:spPr/>
      <dgm:t>
        <a:bodyPr/>
        <a:lstStyle/>
        <a:p>
          <a:endParaRPr lang="en-GB"/>
        </a:p>
      </dgm:t>
    </dgm:pt>
    <dgm:pt modelId="{EE2B7E6F-733D-40EA-B54B-017ADA123204}">
      <dgm:prSet phldrT="[Text]"/>
      <dgm:spPr/>
      <dgm:t>
        <a:bodyPr/>
        <a:lstStyle/>
        <a:p>
          <a:endParaRPr lang="en-GB"/>
        </a:p>
      </dgm:t>
    </dgm:pt>
    <dgm:pt modelId="{7476A60D-4A40-4877-ABDC-F915EEBDDA7C}" type="parTrans" cxnId="{5D22B478-C55E-45E5-97E6-48654683B330}">
      <dgm:prSet/>
      <dgm:spPr/>
      <dgm:t>
        <a:bodyPr/>
        <a:lstStyle/>
        <a:p>
          <a:endParaRPr lang="en-GB"/>
        </a:p>
      </dgm:t>
    </dgm:pt>
    <dgm:pt modelId="{EF178437-B4A5-4310-97B9-BC98C484EAD9}" type="sibTrans" cxnId="{5D22B478-C55E-45E5-97E6-48654683B330}">
      <dgm:prSet/>
      <dgm:spPr/>
      <dgm:t>
        <a:bodyPr/>
        <a:lstStyle/>
        <a:p>
          <a:endParaRPr lang="en-GB"/>
        </a:p>
      </dgm:t>
    </dgm:pt>
    <dgm:pt modelId="{8FC0354E-F418-4BBB-928E-764C6A57155D}">
      <dgm:prSet/>
      <dgm:spPr/>
      <dgm:t>
        <a:bodyPr/>
        <a:lstStyle/>
        <a:p>
          <a:endParaRPr lang="en-GB"/>
        </a:p>
      </dgm:t>
    </dgm:pt>
    <dgm:pt modelId="{C41E0EF0-FC0A-4ED9-88B2-4E8C3D907294}" type="parTrans" cxnId="{CBB8E518-F1C3-4B9B-8829-510186B69A30}">
      <dgm:prSet/>
      <dgm:spPr/>
      <dgm:t>
        <a:bodyPr/>
        <a:lstStyle/>
        <a:p>
          <a:endParaRPr lang="en-GB"/>
        </a:p>
      </dgm:t>
    </dgm:pt>
    <dgm:pt modelId="{69D4E544-26DF-45FB-BFA3-DCC0089F6509}" type="sibTrans" cxnId="{CBB8E518-F1C3-4B9B-8829-510186B69A30}">
      <dgm:prSet/>
      <dgm:spPr/>
      <dgm:t>
        <a:bodyPr/>
        <a:lstStyle/>
        <a:p>
          <a:endParaRPr lang="en-GB"/>
        </a:p>
      </dgm:t>
    </dgm:pt>
    <dgm:pt modelId="{EC6B8711-7452-4571-9E65-8FDF4BB3208F}">
      <dgm:prSet/>
      <dgm:spPr/>
      <dgm:t>
        <a:bodyPr/>
        <a:lstStyle/>
        <a:p>
          <a:r>
            <a:rPr lang="en-GB" dirty="0"/>
            <a:t>SATs</a:t>
          </a:r>
        </a:p>
      </dgm:t>
    </dgm:pt>
    <dgm:pt modelId="{39DF31DA-480B-478A-9477-DCEC771D6451}" type="parTrans" cxnId="{B8E7E0BD-276C-4CA2-8CBD-A0EDCF763C96}">
      <dgm:prSet/>
      <dgm:spPr/>
      <dgm:t>
        <a:bodyPr/>
        <a:lstStyle/>
        <a:p>
          <a:endParaRPr lang="en-GB"/>
        </a:p>
      </dgm:t>
    </dgm:pt>
    <dgm:pt modelId="{B8B56E35-6731-4893-BC12-426C2D6546AB}" type="sibTrans" cxnId="{B8E7E0BD-276C-4CA2-8CBD-A0EDCF763C96}">
      <dgm:prSet/>
      <dgm:spPr/>
      <dgm:t>
        <a:bodyPr/>
        <a:lstStyle/>
        <a:p>
          <a:endParaRPr lang="en-GB"/>
        </a:p>
      </dgm:t>
    </dgm:pt>
    <dgm:pt modelId="{1D22D2EE-20D7-4A10-A456-6517D68D5FEB}">
      <dgm:prSet custT="1"/>
      <dgm:spPr/>
      <dgm:t>
        <a:bodyPr/>
        <a:lstStyle/>
        <a:p>
          <a:r>
            <a:rPr lang="en-GB" sz="4000" dirty="0"/>
            <a:t>Children’s work</a:t>
          </a:r>
        </a:p>
      </dgm:t>
    </dgm:pt>
    <dgm:pt modelId="{3339BD53-6E23-4719-B797-7FF87229CA5C}" type="parTrans" cxnId="{DEE72E38-9A08-4CB9-B48B-45F8C65511D0}">
      <dgm:prSet/>
      <dgm:spPr/>
      <dgm:t>
        <a:bodyPr/>
        <a:lstStyle/>
        <a:p>
          <a:endParaRPr lang="en-GB"/>
        </a:p>
      </dgm:t>
    </dgm:pt>
    <dgm:pt modelId="{F6AD96B3-3C56-466C-A492-E45574BFA9C0}" type="sibTrans" cxnId="{DEE72E38-9A08-4CB9-B48B-45F8C65511D0}">
      <dgm:prSet/>
      <dgm:spPr/>
      <dgm:t>
        <a:bodyPr/>
        <a:lstStyle/>
        <a:p>
          <a:endParaRPr lang="en-GB"/>
        </a:p>
      </dgm:t>
    </dgm:pt>
    <dgm:pt modelId="{425CF295-126C-49F8-B854-B405A1488A5D}">
      <dgm:prSet/>
      <dgm:spPr/>
      <dgm:t>
        <a:bodyPr/>
        <a:lstStyle/>
        <a:p>
          <a:r>
            <a:rPr lang="en-GB" dirty="0"/>
            <a:t>Other evidence, such as notes</a:t>
          </a:r>
        </a:p>
      </dgm:t>
    </dgm:pt>
    <dgm:pt modelId="{0F3FBDE5-CCDE-4BB5-99D3-363E29A4B9C9}" type="parTrans" cxnId="{AB64F664-759F-4D44-94C7-06DF34A3AEEC}">
      <dgm:prSet/>
      <dgm:spPr/>
      <dgm:t>
        <a:bodyPr/>
        <a:lstStyle/>
        <a:p>
          <a:endParaRPr lang="en-GB"/>
        </a:p>
      </dgm:t>
    </dgm:pt>
    <dgm:pt modelId="{84E0A023-8BC3-40DD-AACE-37C1DC59FAE2}" type="sibTrans" cxnId="{AB64F664-759F-4D44-94C7-06DF34A3AEEC}">
      <dgm:prSet/>
      <dgm:spPr/>
      <dgm:t>
        <a:bodyPr/>
        <a:lstStyle/>
        <a:p>
          <a:endParaRPr lang="en-GB"/>
        </a:p>
      </dgm:t>
    </dgm:pt>
    <dgm:pt modelId="{EB42668D-5D8A-4A3F-BFCE-5BE41767A74A}" type="pres">
      <dgm:prSet presAssocID="{19E6C78C-D38E-4C78-81BF-C8DBD195D49D}" presName="cycle" presStyleCnt="0">
        <dgm:presLayoutVars>
          <dgm:chMax val="1"/>
          <dgm:dir/>
          <dgm:animLvl val="ctr"/>
          <dgm:resizeHandles val="exact"/>
        </dgm:presLayoutVars>
      </dgm:prSet>
      <dgm:spPr/>
    </dgm:pt>
    <dgm:pt modelId="{E6E7C725-B555-4AF3-BF77-BB925BCA58A9}" type="pres">
      <dgm:prSet presAssocID="{212F3014-A513-4DB0-810C-8ED3574FBE5E}" presName="centerShape" presStyleLbl="node0" presStyleIdx="0" presStyleCnt="1" custScaleX="192541" custScaleY="101947"/>
      <dgm:spPr/>
    </dgm:pt>
    <dgm:pt modelId="{7CA494AE-315E-4714-8A84-7873124F9660}" type="pres">
      <dgm:prSet presAssocID="{39DF31DA-480B-478A-9477-DCEC771D6451}" presName="parTrans" presStyleLbl="bgSibTrans2D1" presStyleIdx="0" presStyleCnt="3" custScaleY="57051"/>
      <dgm:spPr/>
    </dgm:pt>
    <dgm:pt modelId="{53A3EAD2-8484-436B-A9BD-3273B2CCAF85}" type="pres">
      <dgm:prSet presAssocID="{EC6B8711-7452-4571-9E65-8FDF4BB3208F}" presName="node" presStyleLbl="node1" presStyleIdx="0" presStyleCnt="3" custScaleX="45429" custScaleY="43221" custRadScaleRad="128319" custRadScaleInc="-3259">
        <dgm:presLayoutVars>
          <dgm:bulletEnabled val="1"/>
        </dgm:presLayoutVars>
      </dgm:prSet>
      <dgm:spPr/>
    </dgm:pt>
    <dgm:pt modelId="{16F6F139-85AD-48C2-952E-5220F12685FF}" type="pres">
      <dgm:prSet presAssocID="{3339BD53-6E23-4719-B797-7FF87229CA5C}" presName="parTrans" presStyleLbl="bgSibTrans2D1" presStyleIdx="1" presStyleCnt="3"/>
      <dgm:spPr/>
    </dgm:pt>
    <dgm:pt modelId="{68E52853-83BC-401C-8C3B-369D7864988A}" type="pres">
      <dgm:prSet presAssocID="{1D22D2EE-20D7-4A10-A456-6517D68D5FEB}" presName="node" presStyleLbl="node1" presStyleIdx="1" presStyleCnt="3" custScaleX="106418" custScaleY="82526">
        <dgm:presLayoutVars>
          <dgm:bulletEnabled val="1"/>
        </dgm:presLayoutVars>
      </dgm:prSet>
      <dgm:spPr/>
    </dgm:pt>
    <dgm:pt modelId="{E1C4DC07-E963-4C08-A89C-724340704298}" type="pres">
      <dgm:prSet presAssocID="{0F3FBDE5-CCDE-4BB5-99D3-363E29A4B9C9}" presName="parTrans" presStyleLbl="bgSibTrans2D1" presStyleIdx="2" presStyleCnt="3"/>
      <dgm:spPr/>
    </dgm:pt>
    <dgm:pt modelId="{01D0614C-2D48-455D-9C87-A5A79ABA0736}" type="pres">
      <dgm:prSet presAssocID="{425CF295-126C-49F8-B854-B405A1488A5D}" presName="node" presStyleLbl="node1" presStyleIdx="2" presStyleCnt="3" custScaleX="64818" custScaleY="63017" custRadScaleRad="130928" custRadScaleInc="4854">
        <dgm:presLayoutVars>
          <dgm:bulletEnabled val="1"/>
        </dgm:presLayoutVars>
      </dgm:prSet>
      <dgm:spPr/>
    </dgm:pt>
  </dgm:ptLst>
  <dgm:cxnLst>
    <dgm:cxn modelId="{CBB8E518-F1C3-4B9B-8829-510186B69A30}" srcId="{19E6C78C-D38E-4C78-81BF-C8DBD195D49D}" destId="{8FC0354E-F418-4BBB-928E-764C6A57155D}" srcOrd="2" destOrd="0" parTransId="{C41E0EF0-FC0A-4ED9-88B2-4E8C3D907294}" sibTransId="{69D4E544-26DF-45FB-BFA3-DCC0089F6509}"/>
    <dgm:cxn modelId="{EC72442A-CB37-4DFD-80B5-CE7D7C4003BE}" type="presOf" srcId="{3339BD53-6E23-4719-B797-7FF87229CA5C}" destId="{16F6F139-85AD-48C2-952E-5220F12685FF}" srcOrd="0" destOrd="0" presId="urn:microsoft.com/office/officeart/2005/8/layout/radial4"/>
    <dgm:cxn modelId="{AF55C436-716F-4C3A-9122-F2A7E126630D}" type="presOf" srcId="{1D22D2EE-20D7-4A10-A456-6517D68D5FEB}" destId="{68E52853-83BC-401C-8C3B-369D7864988A}" srcOrd="0" destOrd="0" presId="urn:microsoft.com/office/officeart/2005/8/layout/radial4"/>
    <dgm:cxn modelId="{DEE72E38-9A08-4CB9-B48B-45F8C65511D0}" srcId="{212F3014-A513-4DB0-810C-8ED3574FBE5E}" destId="{1D22D2EE-20D7-4A10-A456-6517D68D5FEB}" srcOrd="1" destOrd="0" parTransId="{3339BD53-6E23-4719-B797-7FF87229CA5C}" sibTransId="{F6AD96B3-3C56-466C-A492-E45574BFA9C0}"/>
    <dgm:cxn modelId="{AB64F664-759F-4D44-94C7-06DF34A3AEEC}" srcId="{212F3014-A513-4DB0-810C-8ED3574FBE5E}" destId="{425CF295-126C-49F8-B854-B405A1488A5D}" srcOrd="2" destOrd="0" parTransId="{0F3FBDE5-CCDE-4BB5-99D3-363E29A4B9C9}" sibTransId="{84E0A023-8BC3-40DD-AACE-37C1DC59FAE2}"/>
    <dgm:cxn modelId="{B01F5C4F-DDFD-4D4E-BA52-C0DB4688BA10}" type="presOf" srcId="{0F3FBDE5-CCDE-4BB5-99D3-363E29A4B9C9}" destId="{E1C4DC07-E963-4C08-A89C-724340704298}" srcOrd="0" destOrd="0" presId="urn:microsoft.com/office/officeart/2005/8/layout/radial4"/>
    <dgm:cxn modelId="{A4661773-BF0E-4723-8BED-5D54F7FB27F0}" type="presOf" srcId="{19E6C78C-D38E-4C78-81BF-C8DBD195D49D}" destId="{EB42668D-5D8A-4A3F-BFCE-5BE41767A74A}" srcOrd="0" destOrd="0" presId="urn:microsoft.com/office/officeart/2005/8/layout/radial4"/>
    <dgm:cxn modelId="{5D22B478-C55E-45E5-97E6-48654683B330}" srcId="{19E6C78C-D38E-4C78-81BF-C8DBD195D49D}" destId="{EE2B7E6F-733D-40EA-B54B-017ADA123204}" srcOrd="3" destOrd="0" parTransId="{7476A60D-4A40-4877-ABDC-F915EEBDDA7C}" sibTransId="{EF178437-B4A5-4310-97B9-BC98C484EAD9}"/>
    <dgm:cxn modelId="{13F9018E-08A7-4B38-9196-8DF8B8E845F5}" type="presOf" srcId="{425CF295-126C-49F8-B854-B405A1488A5D}" destId="{01D0614C-2D48-455D-9C87-A5A79ABA0736}" srcOrd="0" destOrd="0" presId="urn:microsoft.com/office/officeart/2005/8/layout/radial4"/>
    <dgm:cxn modelId="{9B877FBA-A546-4F36-BD73-07F95E1C0A2C}" srcId="{19E6C78C-D38E-4C78-81BF-C8DBD195D49D}" destId="{212F3014-A513-4DB0-810C-8ED3574FBE5E}" srcOrd="0" destOrd="0" parTransId="{B3E6212B-2E40-4972-9390-5DEC368E30DD}" sibTransId="{87CB046D-51F1-48EB-94E1-8BCD5B5F96F3}"/>
    <dgm:cxn modelId="{13E797BD-2201-495F-B4C2-34BB7130C47A}" srcId="{19E6C78C-D38E-4C78-81BF-C8DBD195D49D}" destId="{FB6F08FC-8C10-4662-83E9-3ED229D1D2C9}" srcOrd="1" destOrd="0" parTransId="{63A71534-F4BE-4398-9233-E2004BAAFC89}" sibTransId="{BF523B7A-9E92-45A0-99B6-F204E3B609D3}"/>
    <dgm:cxn modelId="{B8E7E0BD-276C-4CA2-8CBD-A0EDCF763C96}" srcId="{212F3014-A513-4DB0-810C-8ED3574FBE5E}" destId="{EC6B8711-7452-4571-9E65-8FDF4BB3208F}" srcOrd="0" destOrd="0" parTransId="{39DF31DA-480B-478A-9477-DCEC771D6451}" sibTransId="{B8B56E35-6731-4893-BC12-426C2D6546AB}"/>
    <dgm:cxn modelId="{AC92C6CE-C499-4C7A-BB3C-B28D85D15E6C}" type="presOf" srcId="{EC6B8711-7452-4571-9E65-8FDF4BB3208F}" destId="{53A3EAD2-8484-436B-A9BD-3273B2CCAF85}" srcOrd="0" destOrd="0" presId="urn:microsoft.com/office/officeart/2005/8/layout/radial4"/>
    <dgm:cxn modelId="{7554D0E1-A16B-4C94-AA04-398699C260B7}" type="presOf" srcId="{39DF31DA-480B-478A-9477-DCEC771D6451}" destId="{7CA494AE-315E-4714-8A84-7873124F9660}" srcOrd="0" destOrd="0" presId="urn:microsoft.com/office/officeart/2005/8/layout/radial4"/>
    <dgm:cxn modelId="{C46C73F8-C449-4F5C-A384-A45FBEAC4771}" type="presOf" srcId="{212F3014-A513-4DB0-810C-8ED3574FBE5E}" destId="{E6E7C725-B555-4AF3-BF77-BB925BCA58A9}" srcOrd="0" destOrd="0" presId="urn:microsoft.com/office/officeart/2005/8/layout/radial4"/>
    <dgm:cxn modelId="{40396041-3B53-4D44-8DA1-96E6F270CCC0}" type="presParOf" srcId="{EB42668D-5D8A-4A3F-BFCE-5BE41767A74A}" destId="{E6E7C725-B555-4AF3-BF77-BB925BCA58A9}" srcOrd="0" destOrd="0" presId="urn:microsoft.com/office/officeart/2005/8/layout/radial4"/>
    <dgm:cxn modelId="{DD96194E-A0A5-4592-9661-B08545EEE39E}" type="presParOf" srcId="{EB42668D-5D8A-4A3F-BFCE-5BE41767A74A}" destId="{7CA494AE-315E-4714-8A84-7873124F9660}" srcOrd="1" destOrd="0" presId="urn:microsoft.com/office/officeart/2005/8/layout/radial4"/>
    <dgm:cxn modelId="{79E9B93F-49A8-4CF9-97FE-3C4085FAAB8A}" type="presParOf" srcId="{EB42668D-5D8A-4A3F-BFCE-5BE41767A74A}" destId="{53A3EAD2-8484-436B-A9BD-3273B2CCAF85}" srcOrd="2" destOrd="0" presId="urn:microsoft.com/office/officeart/2005/8/layout/radial4"/>
    <dgm:cxn modelId="{BC60ECF1-E8E4-478E-912A-6D0721EAEF6B}" type="presParOf" srcId="{EB42668D-5D8A-4A3F-BFCE-5BE41767A74A}" destId="{16F6F139-85AD-48C2-952E-5220F12685FF}" srcOrd="3" destOrd="0" presId="urn:microsoft.com/office/officeart/2005/8/layout/radial4"/>
    <dgm:cxn modelId="{599962E5-93B8-4483-A75A-C4C0CBE46A96}" type="presParOf" srcId="{EB42668D-5D8A-4A3F-BFCE-5BE41767A74A}" destId="{68E52853-83BC-401C-8C3B-369D7864988A}" srcOrd="4" destOrd="0" presId="urn:microsoft.com/office/officeart/2005/8/layout/radial4"/>
    <dgm:cxn modelId="{9199FD60-C98A-4037-B91A-B21D0AC4D211}" type="presParOf" srcId="{EB42668D-5D8A-4A3F-BFCE-5BE41767A74A}" destId="{E1C4DC07-E963-4C08-A89C-724340704298}" srcOrd="5" destOrd="0" presId="urn:microsoft.com/office/officeart/2005/8/layout/radial4"/>
    <dgm:cxn modelId="{8812FBB0-8201-484E-A8D2-D16D79FF6528}" type="presParOf" srcId="{EB42668D-5D8A-4A3F-BFCE-5BE41767A74A}" destId="{01D0614C-2D48-455D-9C87-A5A79ABA0736}"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7C725-B555-4AF3-BF77-BB925BCA58A9}">
      <dsp:nvSpPr>
        <dsp:cNvPr id="0" name=""/>
        <dsp:cNvSpPr/>
      </dsp:nvSpPr>
      <dsp:spPr>
        <a:xfrm>
          <a:off x="2799791" y="2825266"/>
          <a:ext cx="4753937" cy="251712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GB" sz="5000" kern="1200" dirty="0"/>
            <a:t>Teacher Assessment</a:t>
          </a:r>
        </a:p>
      </dsp:txBody>
      <dsp:txXfrm>
        <a:off x="3495989" y="3193890"/>
        <a:ext cx="3361541" cy="1779876"/>
      </dsp:txXfrm>
    </dsp:sp>
    <dsp:sp modelId="{7CA494AE-315E-4714-8A84-7873124F9660}">
      <dsp:nvSpPr>
        <dsp:cNvPr id="0" name=""/>
        <dsp:cNvSpPr/>
      </dsp:nvSpPr>
      <dsp:spPr>
        <a:xfrm rot="12782676">
          <a:off x="1513533" y="2226882"/>
          <a:ext cx="2234428" cy="40145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3A3EAD2-8484-436B-A9BD-3273B2CCAF85}">
      <dsp:nvSpPr>
        <dsp:cNvPr id="0" name=""/>
        <dsp:cNvSpPr/>
      </dsp:nvSpPr>
      <dsp:spPr>
        <a:xfrm>
          <a:off x="1161455" y="1412885"/>
          <a:ext cx="1065582" cy="81103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SATs</a:t>
          </a:r>
        </a:p>
      </dsp:txBody>
      <dsp:txXfrm>
        <a:off x="1185209" y="1436639"/>
        <a:ext cx="1018074" cy="763525"/>
      </dsp:txXfrm>
    </dsp:sp>
    <dsp:sp modelId="{16F6F139-85AD-48C2-952E-5220F12685FF}">
      <dsp:nvSpPr>
        <dsp:cNvPr id="0" name=""/>
        <dsp:cNvSpPr/>
      </dsp:nvSpPr>
      <dsp:spPr>
        <a:xfrm rot="16200000">
          <a:off x="4241640" y="1429457"/>
          <a:ext cx="1870239" cy="703679"/>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8E52853-83BC-401C-8C3B-369D7864988A}">
      <dsp:nvSpPr>
        <dsp:cNvPr id="0" name=""/>
        <dsp:cNvSpPr/>
      </dsp:nvSpPr>
      <dsp:spPr>
        <a:xfrm>
          <a:off x="3928689" y="71885"/>
          <a:ext cx="2496140" cy="1548583"/>
        </a:xfrm>
        <a:prstGeom prst="roundRect">
          <a:avLst>
            <a:gd name="adj" fmla="val 10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Children’s work</a:t>
          </a:r>
        </a:p>
      </dsp:txBody>
      <dsp:txXfrm>
        <a:off x="3974045" y="117241"/>
        <a:ext cx="2405428" cy="1457871"/>
      </dsp:txXfrm>
    </dsp:sp>
    <dsp:sp modelId="{E1C4DC07-E963-4C08-A89C-724340704298}">
      <dsp:nvSpPr>
        <dsp:cNvPr id="0" name=""/>
        <dsp:cNvSpPr/>
      </dsp:nvSpPr>
      <dsp:spPr>
        <a:xfrm rot="19674744">
          <a:off x="6648227" y="2089815"/>
          <a:ext cx="2295280" cy="703679"/>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1D0614C-2D48-455D-9C87-A5A79ABA0736}">
      <dsp:nvSpPr>
        <dsp:cNvPr id="0" name=""/>
        <dsp:cNvSpPr/>
      </dsp:nvSpPr>
      <dsp:spPr>
        <a:xfrm>
          <a:off x="8008005" y="1240761"/>
          <a:ext cx="1520370" cy="1182501"/>
        </a:xfrm>
        <a:prstGeom prst="roundRect">
          <a:avLst>
            <a:gd name="adj" fmla="val 1000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dirty="0"/>
            <a:t>Other evidence, such as notes</a:t>
          </a:r>
        </a:p>
      </dsp:txBody>
      <dsp:txXfrm>
        <a:off x="8042639" y="1275395"/>
        <a:ext cx="1451102" cy="11132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894210FD-C8EA-4B43-B13A-440F13A8576F}" type="datetimeFigureOut">
              <a:rPr lang="en-GB" smtClean="0"/>
              <a:t>13/03/2020</a:t>
            </a:fld>
            <a:endParaRPr lang="en-GB"/>
          </a:p>
        </p:txBody>
      </p:sp>
      <p:sp>
        <p:nvSpPr>
          <p:cNvPr id="4" name="Footer Placehold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50793A62-9CDD-4BC8-B902-5970454DA309}" type="slidenum">
              <a:rPr lang="en-GB" smtClean="0"/>
              <a:t>‹#›</a:t>
            </a:fld>
            <a:endParaRPr lang="en-GB"/>
          </a:p>
        </p:txBody>
      </p:sp>
    </p:spTree>
    <p:extLst>
      <p:ext uri="{BB962C8B-B14F-4D97-AF65-F5344CB8AC3E}">
        <p14:creationId xmlns:p14="http://schemas.microsoft.com/office/powerpoint/2010/main" val="3289984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EB41A35-CE9D-4354-B275-98C9DDC36E2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3008396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B41A35-CE9D-4354-B275-98C9DDC36E2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2962766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B41A35-CE9D-4354-B275-98C9DDC36E2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2206197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B41A35-CE9D-4354-B275-98C9DDC36E2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18028716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B41A35-CE9D-4354-B275-98C9DDC36E2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3927563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EB41A35-CE9D-4354-B275-98C9DDC36E2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1157798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EB41A35-CE9D-4354-B275-98C9DDC36E28}" type="datetimeFigureOut">
              <a:rPr lang="en-GB" smtClean="0"/>
              <a:t>13/03/2020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37892247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B41A35-CE9D-4354-B275-98C9DDC36E28}" type="datetimeFigureOut">
              <a:rPr lang="en-GB" smtClean="0"/>
              <a:t>13/03/2020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2112836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1A35-CE9D-4354-B275-98C9DDC36E28}" type="datetimeFigureOut">
              <a:rPr lang="en-GB" smtClean="0"/>
              <a:t>13/03/2020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22256617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41A35-CE9D-4354-B275-98C9DDC36E2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3499812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41A35-CE9D-4354-B275-98C9DDC36E2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AB8EB-49C8-48BA-B32C-8C97CE91B1C5}" type="slidenum">
              <a:rPr lang="en-GB" smtClean="0"/>
              <a:t>‹#›</a:t>
            </a:fld>
            <a:endParaRPr lang="en-GB"/>
          </a:p>
        </p:txBody>
      </p:sp>
    </p:spTree>
    <p:extLst>
      <p:ext uri="{BB962C8B-B14F-4D97-AF65-F5344CB8AC3E}">
        <p14:creationId xmlns:p14="http://schemas.microsoft.com/office/powerpoint/2010/main" val="312781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41A35-CE9D-4354-B275-98C9DDC36E28}" type="datetimeFigureOut">
              <a:rPr lang="en-GB" smtClean="0"/>
              <a:t>13/03/2020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AB8EB-49C8-48BA-B32C-8C97CE91B1C5}" type="slidenum">
              <a:rPr lang="en-GB" smtClean="0"/>
              <a:t>‹#›</a:t>
            </a:fld>
            <a:endParaRPr lang="en-GB"/>
          </a:p>
        </p:txBody>
      </p:sp>
    </p:spTree>
    <p:extLst>
      <p:ext uri="{BB962C8B-B14F-4D97-AF65-F5344CB8AC3E}">
        <p14:creationId xmlns:p14="http://schemas.microsoft.com/office/powerpoint/2010/main" val="3164217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gov.uk/government/collections/national-curriculum-assessments-practice-materials#key-stage-1-past-papers" TargetMode="External"/><Relationship Id="rId4" Type="http://schemas.openxmlformats.org/officeDocument/2006/relationships/hyperlink" Target="https://www.walter.wokingham.sch.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gov.uk/government/publications/teacher-assessment-frameworks-at-the-end-of-key-stage-1"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4329545" y="2089665"/>
            <a:ext cx="3532910" cy="31533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909" y="222318"/>
            <a:ext cx="8936182" cy="1746227"/>
          </a:xfrm>
          <a:prstGeom prst="rect">
            <a:avLst/>
          </a:prstGeom>
        </p:spPr>
      </p:pic>
      <p:sp>
        <p:nvSpPr>
          <p:cNvPr id="8" name="Rectangle 7"/>
          <p:cNvSpPr/>
          <p:nvPr/>
        </p:nvSpPr>
        <p:spPr>
          <a:xfrm>
            <a:off x="228600" y="5243051"/>
            <a:ext cx="11734800" cy="1446550"/>
          </a:xfrm>
          <a:prstGeom prst="rect">
            <a:avLst/>
          </a:prstGeom>
        </p:spPr>
        <p:txBody>
          <a:bodyPr wrap="square">
            <a:spAutoFit/>
          </a:bodyPr>
          <a:lstStyle/>
          <a:p>
            <a:pPr algn="ctr"/>
            <a:r>
              <a:rPr lang="en-US" sz="4400" b="1" dirty="0">
                <a:latin typeface="Segoe UI Black" charset="0"/>
                <a:ea typeface="Segoe UI Black" charset="0"/>
                <a:cs typeface="Segoe UI Black" charset="0"/>
              </a:rPr>
              <a:t>Key Stage One</a:t>
            </a:r>
          </a:p>
          <a:p>
            <a:pPr algn="ctr"/>
            <a:r>
              <a:rPr lang="en-US" sz="4400" b="1" dirty="0">
                <a:latin typeface="Segoe UI Black" charset="0"/>
                <a:ea typeface="Segoe UI Black" charset="0"/>
                <a:cs typeface="Segoe UI Black" charset="0"/>
              </a:rPr>
              <a:t>National Curriculum Assessments</a:t>
            </a:r>
            <a:endParaRPr lang="en-US" sz="40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3688613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Reading Tests Examples</a:t>
            </a:r>
          </a:p>
        </p:txBody>
      </p:sp>
      <p:pic>
        <p:nvPicPr>
          <p:cNvPr id="6" name="Picture 5"/>
          <p:cNvPicPr>
            <a:picLocks noChangeAspect="1"/>
          </p:cNvPicPr>
          <p:nvPr/>
        </p:nvPicPr>
        <p:blipFill>
          <a:blip r:embed="rId4"/>
          <a:stretch>
            <a:fillRect/>
          </a:stretch>
        </p:blipFill>
        <p:spPr>
          <a:xfrm>
            <a:off x="1241405" y="1790757"/>
            <a:ext cx="3527659" cy="4703546"/>
          </a:xfrm>
          <a:prstGeom prst="rect">
            <a:avLst/>
          </a:prstGeom>
        </p:spPr>
      </p:pic>
      <p:pic>
        <p:nvPicPr>
          <p:cNvPr id="9" name="Picture 8"/>
          <p:cNvPicPr>
            <a:picLocks noChangeAspect="1"/>
          </p:cNvPicPr>
          <p:nvPr/>
        </p:nvPicPr>
        <p:blipFill>
          <a:blip r:embed="rId5"/>
          <a:stretch>
            <a:fillRect/>
          </a:stretch>
        </p:blipFill>
        <p:spPr>
          <a:xfrm>
            <a:off x="5497534" y="1436805"/>
            <a:ext cx="4671702" cy="3303745"/>
          </a:xfrm>
          <a:prstGeom prst="rect">
            <a:avLst/>
          </a:prstGeom>
        </p:spPr>
      </p:pic>
      <p:pic>
        <p:nvPicPr>
          <p:cNvPr id="8" name="Picture 7"/>
          <p:cNvPicPr>
            <a:picLocks noChangeAspect="1"/>
          </p:cNvPicPr>
          <p:nvPr/>
        </p:nvPicPr>
        <p:blipFill rotWithShape="1">
          <a:blip r:embed="rId6"/>
          <a:srcRect l="13104" t="28321" r="24304" b="17383"/>
          <a:stretch/>
        </p:blipFill>
        <p:spPr>
          <a:xfrm>
            <a:off x="6954474" y="4367109"/>
            <a:ext cx="4714640" cy="2299421"/>
          </a:xfrm>
          <a:prstGeom prst="rect">
            <a:avLst/>
          </a:prstGeom>
        </p:spPr>
      </p:pic>
    </p:spTree>
    <p:extLst>
      <p:ext uri="{BB962C8B-B14F-4D97-AF65-F5344CB8AC3E}">
        <p14:creationId xmlns:p14="http://schemas.microsoft.com/office/powerpoint/2010/main" val="41883024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Mathematics Tests</a:t>
            </a:r>
          </a:p>
        </p:txBody>
      </p:sp>
      <p:sp>
        <p:nvSpPr>
          <p:cNvPr id="2" name="Rectangle 1"/>
          <p:cNvSpPr/>
          <p:nvPr/>
        </p:nvSpPr>
        <p:spPr>
          <a:xfrm>
            <a:off x="13272" y="1881745"/>
            <a:ext cx="12165456"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Mathematics test consists of two papers.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Paper One: is an arithmetic test.  This paper consists of 25 calculations involving all four operations, fractions and missing numbers.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Paper Two: is made up of reasoning and problem solving questions. The questions are based on all of the objectives within the Year 2 Mathematics Curriculum.</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During the test the children are allowed various pieces of equipment, such as a ruler, a piece of paper for working out or a mirror.  They do not have access to number squares or calculators.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can read the questions to the children, but we cannot offer explanations or remind them of strategies or methods.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0817" y="193964"/>
            <a:ext cx="2401872" cy="1995055"/>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9934" b="89404" l="2156" r="97485">
                        <a14:foregroundMark x1="3593" y1="23841" x2="2275" y2="62914"/>
                        <a14:foregroundMark x1="3593" y1="71523" x2="3593" y2="71523"/>
                        <a14:foregroundMark x1="13533" y1="38411" x2="13533" y2="38411"/>
                        <a14:foregroundMark x1="21078" y1="23179" x2="21078" y2="23179"/>
                        <a14:foregroundMark x1="34731" y1="24503" x2="34731" y2="24503"/>
                        <a14:foregroundMark x1="35090" y1="74172" x2="35090" y2="74172"/>
                        <a14:foregroundMark x1="34012" y1="46358" x2="34012" y2="46358"/>
                        <a14:foregroundMark x1="31138" y1="21854" x2="31138" y2="21854"/>
                        <a14:foregroundMark x1="42994" y1="28477" x2="42994" y2="28477"/>
                        <a14:foregroundMark x1="40599" y1="50993" x2="40599" y2="50993"/>
                        <a14:foregroundMark x1="43832" y1="53642" x2="43832" y2="53642"/>
                        <a14:foregroundMark x1="44551" y1="78146" x2="44551" y2="78146"/>
                        <a14:foregroundMark x1="41437" y1="54967" x2="41437" y2="54967"/>
                        <a14:foregroundMark x1="53413" y1="19868" x2="53413" y2="19868"/>
                        <a14:foregroundMark x1="49581" y1="41060" x2="49581" y2="41060"/>
                        <a14:foregroundMark x1="50539" y1="49669" x2="50539" y2="49669"/>
                        <a14:foregroundMark x1="53533" y1="78808" x2="53533" y2="78808"/>
                        <a14:foregroundMark x1="65629" y1="26490" x2="65629" y2="26490"/>
                        <a14:foregroundMark x1="62635" y1="29139" x2="62635" y2="29139"/>
                        <a14:foregroundMark x1="73413" y1="23841" x2="73413" y2="23841"/>
                        <a14:foregroundMark x1="81557" y1="27152" x2="81557" y2="27152"/>
                        <a14:foregroundMark x1="85868" y1="27815" x2="85868" y2="27815"/>
                        <a14:foregroundMark x1="94970" y1="23179" x2="94970" y2="23179"/>
                        <a14:foregroundMark x1="91737" y1="30464" x2="91737" y2="30464"/>
                        <a14:foregroundMark x1="97485" y1="62914" x2="97485" y2="62914"/>
                        <a14:foregroundMark x1="34850" y1="39735" x2="34850" y2="39735"/>
                      </a14:backgroundRemoval>
                    </a14:imgEffect>
                  </a14:imgLayer>
                </a14:imgProps>
              </a:ext>
            </a:extLst>
          </a:blip>
          <a:stretch>
            <a:fillRect/>
          </a:stretch>
        </p:blipFill>
        <p:spPr>
          <a:xfrm>
            <a:off x="5058425" y="0"/>
            <a:ext cx="4302843" cy="778119"/>
          </a:xfrm>
          <a:prstGeom prst="rect">
            <a:avLst/>
          </a:prstGeom>
        </p:spPr>
      </p:pic>
    </p:spTree>
    <p:extLst>
      <p:ext uri="{BB962C8B-B14F-4D97-AF65-F5344CB8AC3E}">
        <p14:creationId xmlns:p14="http://schemas.microsoft.com/office/powerpoint/2010/main" val="11291922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Mathematics Test Examples</a:t>
            </a:r>
          </a:p>
        </p:txBody>
      </p:sp>
      <p:pic>
        <p:nvPicPr>
          <p:cNvPr id="8" name="Picture 11"/>
          <p:cNvPicPr>
            <a:picLocks noChangeAspect="1"/>
          </p:cNvPicPr>
          <p:nvPr/>
        </p:nvPicPr>
        <p:blipFill rotWithShape="1">
          <a:blip r:embed="rId4">
            <a:extLst>
              <a:ext uri="{28A0092B-C50C-407E-A947-70E740481C1C}">
                <a14:useLocalDpi xmlns:a14="http://schemas.microsoft.com/office/drawing/2010/main" val="0"/>
              </a:ext>
            </a:extLst>
          </a:blip>
          <a:srcRect l="17778" t="6276" r="20199" b="13097"/>
          <a:stretch/>
        </p:blipFill>
        <p:spPr bwMode="auto">
          <a:xfrm>
            <a:off x="2230583" y="1693524"/>
            <a:ext cx="373992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rotWithShape="1">
          <a:blip r:embed="rId5">
            <a:extLst>
              <a:ext uri="{28A0092B-C50C-407E-A947-70E740481C1C}">
                <a14:useLocalDpi xmlns:a14="http://schemas.microsoft.com/office/drawing/2010/main" val="0"/>
              </a:ext>
            </a:extLst>
          </a:blip>
          <a:srcRect l="25728" t="12406" r="18869" b="16097"/>
          <a:stretch/>
        </p:blipFill>
        <p:spPr bwMode="auto">
          <a:xfrm>
            <a:off x="6324983" y="1693524"/>
            <a:ext cx="376605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033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When will the children sit the tests?</a:t>
            </a:r>
          </a:p>
        </p:txBody>
      </p:sp>
      <p:sp>
        <p:nvSpPr>
          <p:cNvPr id="2" name="Rectangle 1"/>
          <p:cNvSpPr/>
          <p:nvPr/>
        </p:nvSpPr>
        <p:spPr>
          <a:xfrm>
            <a:off x="858982" y="1881745"/>
            <a:ext cx="10681853"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tests have to be completed during the month of May.</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are going to complete some of the tests in smaller, more focused groups rather than cramming the tests into a single week and one session.</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Some of the children will complete the tests in their classroom.</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Some children will complete the tests in a smaller group and a quieter environment.</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As always, we will take each child’s needs into</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account and accommodate them as best we can.</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This is to help reduce stress and give your child</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the best possible chance of scoring highly.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673" y="4605710"/>
            <a:ext cx="2438400" cy="1975104"/>
          </a:xfrm>
          <a:prstGeom prst="rect">
            <a:avLst/>
          </a:prstGeom>
        </p:spPr>
      </p:pic>
    </p:spTree>
    <p:extLst>
      <p:ext uri="{BB962C8B-B14F-4D97-AF65-F5344CB8AC3E}">
        <p14:creationId xmlns:p14="http://schemas.microsoft.com/office/powerpoint/2010/main" val="4241817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Scaled Scoring</a:t>
            </a:r>
          </a:p>
        </p:txBody>
      </p:sp>
      <p:sp>
        <p:nvSpPr>
          <p:cNvPr id="2" name="Rectangle 1"/>
          <p:cNvSpPr/>
          <p:nvPr/>
        </p:nvSpPr>
        <p:spPr>
          <a:xfrm>
            <a:off x="858982" y="1881745"/>
            <a:ext cx="10681853"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do not know what the pass mark is for any</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of the tests.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combine the scores from both tests.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raw score is converted into a scaled score, which are released in June.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Once converted into a scaled score the pass mark is 100.</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 scaled score of 100 and above means that the children are operating at age related expectations.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 scaled score below 100 means that the children are operating below age related expectations.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It can be a little confusing, but don’t worry!</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05454" y="212390"/>
            <a:ext cx="2978728" cy="2880363"/>
          </a:xfrm>
          <a:prstGeom prst="rect">
            <a:avLst/>
          </a:prstGeom>
        </p:spPr>
      </p:pic>
      <p:sp>
        <p:nvSpPr>
          <p:cNvPr id="6" name="Oval 5">
            <a:extLst>
              <a:ext uri="{FF2B5EF4-FFF2-40B4-BE49-F238E27FC236}">
                <a16:creationId xmlns:a16="http://schemas.microsoft.com/office/drawing/2014/main" id="{C165BBA4-4E49-45C6-92D8-4AD843A10E6E}"/>
              </a:ext>
            </a:extLst>
          </p:cNvPr>
          <p:cNvSpPr/>
          <p:nvPr/>
        </p:nvSpPr>
        <p:spPr>
          <a:xfrm>
            <a:off x="200153" y="6164963"/>
            <a:ext cx="471949" cy="4570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75064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4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Scaled Scoring </a:t>
            </a:r>
            <a:r>
              <a:rPr lang="en-GB" sz="2400" b="1" i="1" dirty="0">
                <a:latin typeface="Segoe UI Black" charset="0"/>
                <a:ea typeface="Segoe UI Black" charset="0"/>
                <a:cs typeface="Segoe UI Black" charset="0"/>
              </a:rPr>
              <a:t>(hopefully, this will help!)</a:t>
            </a:r>
          </a:p>
        </p:txBody>
      </p:sp>
      <p:sp>
        <p:nvSpPr>
          <p:cNvPr id="3" name="Rectangle 2"/>
          <p:cNvSpPr/>
          <p:nvPr/>
        </p:nvSpPr>
        <p:spPr>
          <a:xfrm>
            <a:off x="256720" y="2472993"/>
            <a:ext cx="11678560" cy="461665"/>
          </a:xfrm>
          <a:prstGeom prst="rect">
            <a:avLst/>
          </a:prstGeom>
        </p:spPr>
        <p:txBody>
          <a:bodyPr wrap="square">
            <a:spAutoFit/>
          </a:bodyPr>
          <a:lstStyle/>
          <a:p>
            <a:pPr algn="ctr"/>
            <a:r>
              <a:rPr lang="en-GB" sz="2400" b="1" dirty="0">
                <a:latin typeface="Segoe UI Black" charset="0"/>
                <a:ea typeface="Segoe UI Black" charset="0"/>
                <a:cs typeface="Segoe UI Black" charset="0"/>
              </a:rPr>
              <a:t>This is a sampling of the 2017 tests raw score to a scaled score conversion.</a:t>
            </a:r>
          </a:p>
        </p:txBody>
      </p:sp>
      <p:graphicFrame>
        <p:nvGraphicFramePr>
          <p:cNvPr id="8" name="Table 7"/>
          <p:cNvGraphicFramePr>
            <a:graphicFrameLocks noGrp="1"/>
          </p:cNvGraphicFramePr>
          <p:nvPr>
            <p:extLst>
              <p:ext uri="{D42A27DB-BD31-4B8C-83A1-F6EECF244321}">
                <p14:modId xmlns:p14="http://schemas.microsoft.com/office/powerpoint/2010/main" val="868483350"/>
              </p:ext>
            </p:extLst>
          </p:nvPr>
        </p:nvGraphicFramePr>
        <p:xfrm>
          <a:off x="124266" y="3145149"/>
          <a:ext cx="11943469" cy="741680"/>
        </p:xfrm>
        <a:graphic>
          <a:graphicData uri="http://schemas.openxmlformats.org/drawingml/2006/table">
            <a:tbl>
              <a:tblPr firstRow="1" bandRow="1">
                <a:tableStyleId>{5C22544A-7EE6-4342-B048-85BDC9FD1C3A}</a:tableStyleId>
              </a:tblPr>
              <a:tblGrid>
                <a:gridCol w="702557">
                  <a:extLst>
                    <a:ext uri="{9D8B030D-6E8A-4147-A177-3AD203B41FA5}">
                      <a16:colId xmlns:a16="http://schemas.microsoft.com/office/drawing/2014/main" val="2764160177"/>
                    </a:ext>
                  </a:extLst>
                </a:gridCol>
                <a:gridCol w="702557">
                  <a:extLst>
                    <a:ext uri="{9D8B030D-6E8A-4147-A177-3AD203B41FA5}">
                      <a16:colId xmlns:a16="http://schemas.microsoft.com/office/drawing/2014/main" val="3918504386"/>
                    </a:ext>
                  </a:extLst>
                </a:gridCol>
                <a:gridCol w="702557">
                  <a:extLst>
                    <a:ext uri="{9D8B030D-6E8A-4147-A177-3AD203B41FA5}">
                      <a16:colId xmlns:a16="http://schemas.microsoft.com/office/drawing/2014/main" val="816409434"/>
                    </a:ext>
                  </a:extLst>
                </a:gridCol>
                <a:gridCol w="702557">
                  <a:extLst>
                    <a:ext uri="{9D8B030D-6E8A-4147-A177-3AD203B41FA5}">
                      <a16:colId xmlns:a16="http://schemas.microsoft.com/office/drawing/2014/main" val="3314322495"/>
                    </a:ext>
                  </a:extLst>
                </a:gridCol>
                <a:gridCol w="702557">
                  <a:extLst>
                    <a:ext uri="{9D8B030D-6E8A-4147-A177-3AD203B41FA5}">
                      <a16:colId xmlns:a16="http://schemas.microsoft.com/office/drawing/2014/main" val="288079914"/>
                    </a:ext>
                  </a:extLst>
                </a:gridCol>
                <a:gridCol w="702557">
                  <a:extLst>
                    <a:ext uri="{9D8B030D-6E8A-4147-A177-3AD203B41FA5}">
                      <a16:colId xmlns:a16="http://schemas.microsoft.com/office/drawing/2014/main" val="1553221251"/>
                    </a:ext>
                  </a:extLst>
                </a:gridCol>
                <a:gridCol w="702557">
                  <a:extLst>
                    <a:ext uri="{9D8B030D-6E8A-4147-A177-3AD203B41FA5}">
                      <a16:colId xmlns:a16="http://schemas.microsoft.com/office/drawing/2014/main" val="321255569"/>
                    </a:ext>
                  </a:extLst>
                </a:gridCol>
                <a:gridCol w="702557">
                  <a:extLst>
                    <a:ext uri="{9D8B030D-6E8A-4147-A177-3AD203B41FA5}">
                      <a16:colId xmlns:a16="http://schemas.microsoft.com/office/drawing/2014/main" val="17552374"/>
                    </a:ext>
                  </a:extLst>
                </a:gridCol>
                <a:gridCol w="702557">
                  <a:extLst>
                    <a:ext uri="{9D8B030D-6E8A-4147-A177-3AD203B41FA5}">
                      <a16:colId xmlns:a16="http://schemas.microsoft.com/office/drawing/2014/main" val="95648244"/>
                    </a:ext>
                  </a:extLst>
                </a:gridCol>
                <a:gridCol w="702557">
                  <a:extLst>
                    <a:ext uri="{9D8B030D-6E8A-4147-A177-3AD203B41FA5}">
                      <a16:colId xmlns:a16="http://schemas.microsoft.com/office/drawing/2014/main" val="1525073051"/>
                    </a:ext>
                  </a:extLst>
                </a:gridCol>
                <a:gridCol w="702557">
                  <a:extLst>
                    <a:ext uri="{9D8B030D-6E8A-4147-A177-3AD203B41FA5}">
                      <a16:colId xmlns:a16="http://schemas.microsoft.com/office/drawing/2014/main" val="3903309231"/>
                    </a:ext>
                  </a:extLst>
                </a:gridCol>
                <a:gridCol w="702557">
                  <a:extLst>
                    <a:ext uri="{9D8B030D-6E8A-4147-A177-3AD203B41FA5}">
                      <a16:colId xmlns:a16="http://schemas.microsoft.com/office/drawing/2014/main" val="3425777201"/>
                    </a:ext>
                  </a:extLst>
                </a:gridCol>
                <a:gridCol w="702557">
                  <a:extLst>
                    <a:ext uri="{9D8B030D-6E8A-4147-A177-3AD203B41FA5}">
                      <a16:colId xmlns:a16="http://schemas.microsoft.com/office/drawing/2014/main" val="2068623453"/>
                    </a:ext>
                  </a:extLst>
                </a:gridCol>
                <a:gridCol w="702557">
                  <a:extLst>
                    <a:ext uri="{9D8B030D-6E8A-4147-A177-3AD203B41FA5}">
                      <a16:colId xmlns:a16="http://schemas.microsoft.com/office/drawing/2014/main" val="1138729133"/>
                    </a:ext>
                  </a:extLst>
                </a:gridCol>
                <a:gridCol w="702557">
                  <a:extLst>
                    <a:ext uri="{9D8B030D-6E8A-4147-A177-3AD203B41FA5}">
                      <a16:colId xmlns:a16="http://schemas.microsoft.com/office/drawing/2014/main" val="1500979466"/>
                    </a:ext>
                  </a:extLst>
                </a:gridCol>
                <a:gridCol w="702557">
                  <a:extLst>
                    <a:ext uri="{9D8B030D-6E8A-4147-A177-3AD203B41FA5}">
                      <a16:colId xmlns:a16="http://schemas.microsoft.com/office/drawing/2014/main" val="3497301851"/>
                    </a:ext>
                  </a:extLst>
                </a:gridCol>
                <a:gridCol w="702557">
                  <a:extLst>
                    <a:ext uri="{9D8B030D-6E8A-4147-A177-3AD203B41FA5}">
                      <a16:colId xmlns:a16="http://schemas.microsoft.com/office/drawing/2014/main" val="661789616"/>
                    </a:ext>
                  </a:extLst>
                </a:gridCol>
              </a:tblGrid>
              <a:tr h="370840">
                <a:tc>
                  <a:txBody>
                    <a:bodyPr/>
                    <a:lstStyle/>
                    <a:p>
                      <a:pPr algn="r"/>
                      <a:r>
                        <a:rPr lang="en-GB" sz="1400" b="0" dirty="0"/>
                        <a:t>Raw</a:t>
                      </a:r>
                    </a:p>
                  </a:txBody>
                  <a:tcPr anchor="ctr">
                    <a:solidFill>
                      <a:schemeClr val="bg1">
                        <a:lumMod val="50000"/>
                      </a:schemeClr>
                    </a:solidFill>
                  </a:tcPr>
                </a:tc>
                <a:tc>
                  <a:txBody>
                    <a:bodyPr/>
                    <a:lstStyle/>
                    <a:p>
                      <a:pPr algn="ctr"/>
                      <a:r>
                        <a:rPr lang="en-GB" sz="1600" b="0" dirty="0"/>
                        <a:t>3-8</a:t>
                      </a:r>
                    </a:p>
                  </a:txBody>
                  <a:tcPr anchor="ctr">
                    <a:solidFill>
                      <a:srgbClr val="00B0F0"/>
                    </a:solidFill>
                  </a:tcPr>
                </a:tc>
                <a:tc>
                  <a:txBody>
                    <a:bodyPr/>
                    <a:lstStyle/>
                    <a:p>
                      <a:pPr algn="ctr"/>
                      <a:r>
                        <a:rPr lang="en-GB" sz="1600" b="0" dirty="0"/>
                        <a:t>9</a:t>
                      </a:r>
                    </a:p>
                  </a:txBody>
                  <a:tcPr anchor="ctr">
                    <a:solidFill>
                      <a:srgbClr val="00B0F0"/>
                    </a:solidFill>
                  </a:tcPr>
                </a:tc>
                <a:tc>
                  <a:txBody>
                    <a:bodyPr/>
                    <a:lstStyle/>
                    <a:p>
                      <a:pPr algn="ctr"/>
                      <a:r>
                        <a:rPr lang="en-GB" sz="1600" b="0" dirty="0"/>
                        <a:t>10</a:t>
                      </a:r>
                    </a:p>
                  </a:txBody>
                  <a:tcPr anchor="ctr">
                    <a:solidFill>
                      <a:srgbClr val="00B0F0"/>
                    </a:solidFill>
                  </a:tcPr>
                </a:tc>
                <a:tc>
                  <a:txBody>
                    <a:bodyPr/>
                    <a:lstStyle/>
                    <a:p>
                      <a:pPr algn="ctr"/>
                      <a:r>
                        <a:rPr lang="en-GB" sz="1600" b="0" dirty="0"/>
                        <a:t>11-12</a:t>
                      </a:r>
                    </a:p>
                  </a:txBody>
                  <a:tcPr anchor="ctr">
                    <a:solidFill>
                      <a:srgbClr val="00B0F0"/>
                    </a:solidFill>
                  </a:tcPr>
                </a:tc>
                <a:tc>
                  <a:txBody>
                    <a:bodyPr/>
                    <a:lstStyle/>
                    <a:p>
                      <a:pPr algn="ctr"/>
                      <a:r>
                        <a:rPr lang="en-GB" sz="1600" b="0" dirty="0"/>
                        <a:t>13-14</a:t>
                      </a:r>
                    </a:p>
                  </a:txBody>
                  <a:tcPr anchor="ctr">
                    <a:solidFill>
                      <a:srgbClr val="00B0F0"/>
                    </a:solidFill>
                  </a:tcPr>
                </a:tc>
                <a:tc>
                  <a:txBody>
                    <a:bodyPr/>
                    <a:lstStyle/>
                    <a:p>
                      <a:pPr algn="ctr"/>
                      <a:r>
                        <a:rPr lang="en-GB" sz="1600" b="0" dirty="0"/>
                        <a:t>15-16</a:t>
                      </a:r>
                    </a:p>
                  </a:txBody>
                  <a:tcPr anchor="ctr">
                    <a:solidFill>
                      <a:srgbClr val="00B0F0"/>
                    </a:solidFill>
                  </a:tcPr>
                </a:tc>
                <a:tc>
                  <a:txBody>
                    <a:bodyPr/>
                    <a:lstStyle/>
                    <a:p>
                      <a:pPr algn="ctr"/>
                      <a:r>
                        <a:rPr lang="en-GB" sz="1600" b="0" dirty="0"/>
                        <a:t>17-18</a:t>
                      </a:r>
                    </a:p>
                  </a:txBody>
                  <a:tcPr anchor="ctr">
                    <a:solidFill>
                      <a:srgbClr val="00B0F0"/>
                    </a:solidFill>
                  </a:tcPr>
                </a:tc>
                <a:tc>
                  <a:txBody>
                    <a:bodyPr/>
                    <a:lstStyle/>
                    <a:p>
                      <a:pPr algn="ctr"/>
                      <a:r>
                        <a:rPr lang="en-GB" sz="1600" b="0" dirty="0"/>
                        <a:t>19-20</a:t>
                      </a:r>
                    </a:p>
                  </a:txBody>
                  <a:tcPr anchor="ctr">
                    <a:solidFill>
                      <a:srgbClr val="00B0F0"/>
                    </a:solidFill>
                  </a:tcPr>
                </a:tc>
                <a:tc>
                  <a:txBody>
                    <a:bodyPr/>
                    <a:lstStyle/>
                    <a:p>
                      <a:pPr algn="ctr"/>
                      <a:r>
                        <a:rPr lang="en-GB" sz="1600" b="0" dirty="0"/>
                        <a:t>21-22</a:t>
                      </a:r>
                    </a:p>
                  </a:txBody>
                  <a:tcPr anchor="ctr">
                    <a:solidFill>
                      <a:srgbClr val="00B0F0"/>
                    </a:solidFill>
                  </a:tcPr>
                </a:tc>
                <a:tc>
                  <a:txBody>
                    <a:bodyPr/>
                    <a:lstStyle/>
                    <a:p>
                      <a:pPr algn="ctr"/>
                      <a:r>
                        <a:rPr lang="en-GB" sz="1600" b="0" dirty="0"/>
                        <a:t>23-25</a:t>
                      </a:r>
                    </a:p>
                  </a:txBody>
                  <a:tcPr anchor="ctr">
                    <a:solidFill>
                      <a:srgbClr val="00B0F0"/>
                    </a:solidFill>
                  </a:tcPr>
                </a:tc>
                <a:tc>
                  <a:txBody>
                    <a:bodyPr/>
                    <a:lstStyle/>
                    <a:p>
                      <a:pPr algn="ctr"/>
                      <a:r>
                        <a:rPr lang="en-GB" sz="1600" b="0" dirty="0"/>
                        <a:t>26-27</a:t>
                      </a:r>
                    </a:p>
                  </a:txBody>
                  <a:tcPr anchor="ctr">
                    <a:solidFill>
                      <a:srgbClr val="00B0F0"/>
                    </a:solidFill>
                  </a:tcPr>
                </a:tc>
                <a:tc>
                  <a:txBody>
                    <a:bodyPr/>
                    <a:lstStyle/>
                    <a:p>
                      <a:pPr algn="ctr"/>
                      <a:r>
                        <a:rPr lang="en-GB" sz="1600" b="0" dirty="0"/>
                        <a:t>28-29</a:t>
                      </a:r>
                    </a:p>
                  </a:txBody>
                  <a:tcPr anchor="ctr">
                    <a:solidFill>
                      <a:srgbClr val="00B0F0"/>
                    </a:solidFill>
                  </a:tcPr>
                </a:tc>
                <a:tc>
                  <a:txBody>
                    <a:bodyPr/>
                    <a:lstStyle/>
                    <a:p>
                      <a:pPr algn="ctr"/>
                      <a:r>
                        <a:rPr lang="en-GB" sz="1600" b="0" dirty="0"/>
                        <a:t>30-32</a:t>
                      </a:r>
                    </a:p>
                  </a:txBody>
                  <a:tcPr anchor="ctr">
                    <a:solidFill>
                      <a:srgbClr val="00B0F0"/>
                    </a:solidFill>
                  </a:tcPr>
                </a:tc>
                <a:tc>
                  <a:txBody>
                    <a:bodyPr/>
                    <a:lstStyle/>
                    <a:p>
                      <a:pPr algn="ctr"/>
                      <a:r>
                        <a:rPr lang="en-GB" sz="1600" b="0" dirty="0"/>
                        <a:t>33-34</a:t>
                      </a:r>
                    </a:p>
                  </a:txBody>
                  <a:tcPr anchor="ctr">
                    <a:solidFill>
                      <a:srgbClr val="00B0F0"/>
                    </a:solidFill>
                  </a:tcPr>
                </a:tc>
                <a:tc>
                  <a:txBody>
                    <a:bodyPr/>
                    <a:lstStyle/>
                    <a:p>
                      <a:pPr algn="ctr"/>
                      <a:r>
                        <a:rPr lang="en-GB" sz="1600" b="0" dirty="0"/>
                        <a:t>35-36</a:t>
                      </a:r>
                    </a:p>
                  </a:txBody>
                  <a:tcPr anchor="ctr">
                    <a:solidFill>
                      <a:srgbClr val="00B0F0"/>
                    </a:solidFill>
                  </a:tcPr>
                </a:tc>
                <a:tc>
                  <a:txBody>
                    <a:bodyPr/>
                    <a:lstStyle/>
                    <a:p>
                      <a:pPr algn="ctr"/>
                      <a:r>
                        <a:rPr lang="en-GB" sz="1600" b="0" dirty="0"/>
                        <a:t>37-39</a:t>
                      </a:r>
                    </a:p>
                  </a:txBody>
                  <a:tcPr anchor="ctr">
                    <a:solidFill>
                      <a:srgbClr val="00B050"/>
                    </a:solidFill>
                  </a:tcPr>
                </a:tc>
                <a:extLst>
                  <a:ext uri="{0D108BD9-81ED-4DB2-BD59-A6C34878D82A}">
                    <a16:rowId xmlns:a16="http://schemas.microsoft.com/office/drawing/2014/main" val="183614439"/>
                  </a:ext>
                </a:extLst>
              </a:tr>
              <a:tr h="370840">
                <a:tc>
                  <a:txBody>
                    <a:bodyPr/>
                    <a:lstStyle/>
                    <a:p>
                      <a:pPr algn="r"/>
                      <a:r>
                        <a:rPr lang="en-GB" sz="1400" b="0" dirty="0"/>
                        <a:t>Scaled</a:t>
                      </a:r>
                    </a:p>
                  </a:txBody>
                  <a:tcPr anchor="ctr">
                    <a:solidFill>
                      <a:schemeClr val="bg1">
                        <a:lumMod val="50000"/>
                      </a:schemeClr>
                    </a:solidFill>
                  </a:tcPr>
                </a:tc>
                <a:tc>
                  <a:txBody>
                    <a:bodyPr/>
                    <a:lstStyle/>
                    <a:p>
                      <a:pPr algn="ctr"/>
                      <a:r>
                        <a:rPr lang="en-GB" sz="1600" b="0" dirty="0"/>
                        <a:t>85</a:t>
                      </a:r>
                    </a:p>
                  </a:txBody>
                  <a:tcPr anchor="ctr">
                    <a:solidFill>
                      <a:srgbClr val="00B0F0"/>
                    </a:solidFill>
                  </a:tcPr>
                </a:tc>
                <a:tc>
                  <a:txBody>
                    <a:bodyPr/>
                    <a:lstStyle/>
                    <a:p>
                      <a:pPr algn="ctr"/>
                      <a:r>
                        <a:rPr lang="en-GB" sz="1600" b="0" dirty="0"/>
                        <a:t>86</a:t>
                      </a:r>
                    </a:p>
                  </a:txBody>
                  <a:tcPr anchor="ctr">
                    <a:solidFill>
                      <a:srgbClr val="00B0F0"/>
                    </a:solidFill>
                  </a:tcPr>
                </a:tc>
                <a:tc>
                  <a:txBody>
                    <a:bodyPr/>
                    <a:lstStyle/>
                    <a:p>
                      <a:pPr algn="ctr"/>
                      <a:r>
                        <a:rPr lang="en-GB" sz="1600" b="0" dirty="0"/>
                        <a:t>87</a:t>
                      </a:r>
                    </a:p>
                  </a:txBody>
                  <a:tcPr anchor="ctr">
                    <a:solidFill>
                      <a:srgbClr val="00B0F0"/>
                    </a:solidFill>
                  </a:tcPr>
                </a:tc>
                <a:tc>
                  <a:txBody>
                    <a:bodyPr/>
                    <a:lstStyle/>
                    <a:p>
                      <a:pPr algn="ctr"/>
                      <a:r>
                        <a:rPr lang="en-GB" sz="1600" b="0" dirty="0"/>
                        <a:t>88</a:t>
                      </a:r>
                    </a:p>
                  </a:txBody>
                  <a:tcPr anchor="ctr">
                    <a:solidFill>
                      <a:srgbClr val="00B0F0"/>
                    </a:solidFill>
                  </a:tcPr>
                </a:tc>
                <a:tc>
                  <a:txBody>
                    <a:bodyPr/>
                    <a:lstStyle/>
                    <a:p>
                      <a:pPr algn="ctr"/>
                      <a:r>
                        <a:rPr lang="en-GB" sz="1600" b="0" dirty="0"/>
                        <a:t>89</a:t>
                      </a:r>
                    </a:p>
                  </a:txBody>
                  <a:tcPr anchor="ctr">
                    <a:solidFill>
                      <a:srgbClr val="00B0F0"/>
                    </a:solidFill>
                  </a:tcPr>
                </a:tc>
                <a:tc>
                  <a:txBody>
                    <a:bodyPr/>
                    <a:lstStyle/>
                    <a:p>
                      <a:pPr algn="ctr"/>
                      <a:r>
                        <a:rPr lang="en-GB" sz="1600" b="0" dirty="0"/>
                        <a:t>90</a:t>
                      </a:r>
                    </a:p>
                  </a:txBody>
                  <a:tcPr anchor="ctr">
                    <a:solidFill>
                      <a:srgbClr val="00B0F0"/>
                    </a:solidFill>
                  </a:tcPr>
                </a:tc>
                <a:tc>
                  <a:txBody>
                    <a:bodyPr/>
                    <a:lstStyle/>
                    <a:p>
                      <a:pPr algn="ctr"/>
                      <a:r>
                        <a:rPr lang="en-GB" sz="1600" b="0" dirty="0"/>
                        <a:t>91</a:t>
                      </a:r>
                    </a:p>
                  </a:txBody>
                  <a:tcPr anchor="ctr">
                    <a:solidFill>
                      <a:srgbClr val="00B0F0"/>
                    </a:solidFill>
                  </a:tcPr>
                </a:tc>
                <a:tc>
                  <a:txBody>
                    <a:bodyPr/>
                    <a:lstStyle/>
                    <a:p>
                      <a:pPr algn="ctr"/>
                      <a:r>
                        <a:rPr lang="en-GB" sz="1600" b="0" dirty="0"/>
                        <a:t>92</a:t>
                      </a:r>
                    </a:p>
                  </a:txBody>
                  <a:tcPr anchor="ctr">
                    <a:solidFill>
                      <a:srgbClr val="00B0F0"/>
                    </a:solidFill>
                  </a:tcPr>
                </a:tc>
                <a:tc>
                  <a:txBody>
                    <a:bodyPr/>
                    <a:lstStyle/>
                    <a:p>
                      <a:pPr algn="ctr"/>
                      <a:r>
                        <a:rPr lang="en-GB" sz="1600" b="0" dirty="0"/>
                        <a:t>93</a:t>
                      </a:r>
                    </a:p>
                  </a:txBody>
                  <a:tcPr anchor="ctr">
                    <a:solidFill>
                      <a:srgbClr val="00B0F0"/>
                    </a:solidFill>
                  </a:tcPr>
                </a:tc>
                <a:tc>
                  <a:txBody>
                    <a:bodyPr/>
                    <a:lstStyle/>
                    <a:p>
                      <a:pPr algn="ctr"/>
                      <a:r>
                        <a:rPr lang="en-GB" sz="1600" b="0" dirty="0"/>
                        <a:t>94</a:t>
                      </a:r>
                    </a:p>
                  </a:txBody>
                  <a:tcPr anchor="ctr">
                    <a:solidFill>
                      <a:srgbClr val="00B0F0"/>
                    </a:solidFill>
                  </a:tcPr>
                </a:tc>
                <a:tc>
                  <a:txBody>
                    <a:bodyPr/>
                    <a:lstStyle/>
                    <a:p>
                      <a:pPr algn="ctr"/>
                      <a:r>
                        <a:rPr lang="en-GB" sz="1600" b="0" dirty="0"/>
                        <a:t>95</a:t>
                      </a:r>
                    </a:p>
                  </a:txBody>
                  <a:tcPr anchor="ctr">
                    <a:solidFill>
                      <a:srgbClr val="00B0F0"/>
                    </a:solidFill>
                  </a:tcPr>
                </a:tc>
                <a:tc>
                  <a:txBody>
                    <a:bodyPr/>
                    <a:lstStyle/>
                    <a:p>
                      <a:pPr algn="ctr"/>
                      <a:r>
                        <a:rPr lang="en-GB" sz="1600" b="0" dirty="0"/>
                        <a:t>96</a:t>
                      </a:r>
                    </a:p>
                  </a:txBody>
                  <a:tcPr anchor="ctr">
                    <a:solidFill>
                      <a:srgbClr val="00B0F0"/>
                    </a:solidFill>
                  </a:tcPr>
                </a:tc>
                <a:tc>
                  <a:txBody>
                    <a:bodyPr/>
                    <a:lstStyle/>
                    <a:p>
                      <a:pPr algn="ctr"/>
                      <a:r>
                        <a:rPr lang="en-GB" sz="1600" b="0" dirty="0"/>
                        <a:t>97</a:t>
                      </a:r>
                    </a:p>
                  </a:txBody>
                  <a:tcPr anchor="ctr">
                    <a:solidFill>
                      <a:srgbClr val="00B0F0"/>
                    </a:solidFill>
                  </a:tcPr>
                </a:tc>
                <a:tc>
                  <a:txBody>
                    <a:bodyPr/>
                    <a:lstStyle/>
                    <a:p>
                      <a:pPr algn="ctr"/>
                      <a:r>
                        <a:rPr lang="en-GB" sz="1600" b="0" dirty="0"/>
                        <a:t>98</a:t>
                      </a:r>
                    </a:p>
                  </a:txBody>
                  <a:tcPr anchor="ctr">
                    <a:solidFill>
                      <a:srgbClr val="00B0F0"/>
                    </a:solidFill>
                  </a:tcPr>
                </a:tc>
                <a:tc>
                  <a:txBody>
                    <a:bodyPr/>
                    <a:lstStyle/>
                    <a:p>
                      <a:pPr algn="ctr"/>
                      <a:r>
                        <a:rPr lang="en-GB" sz="1600" b="0" dirty="0"/>
                        <a:t>99</a:t>
                      </a:r>
                    </a:p>
                  </a:txBody>
                  <a:tcPr anchor="ctr">
                    <a:solidFill>
                      <a:srgbClr val="00B0F0"/>
                    </a:solidFill>
                  </a:tcPr>
                </a:tc>
                <a:tc>
                  <a:txBody>
                    <a:bodyPr/>
                    <a:lstStyle/>
                    <a:p>
                      <a:pPr algn="ctr"/>
                      <a:r>
                        <a:rPr lang="en-GB" sz="1600" b="0" dirty="0"/>
                        <a:t>100</a:t>
                      </a:r>
                    </a:p>
                  </a:txBody>
                  <a:tcPr anchor="ctr">
                    <a:solidFill>
                      <a:srgbClr val="00B050"/>
                    </a:solidFill>
                  </a:tcPr>
                </a:tc>
                <a:extLst>
                  <a:ext uri="{0D108BD9-81ED-4DB2-BD59-A6C34878D82A}">
                    <a16:rowId xmlns:a16="http://schemas.microsoft.com/office/drawing/2014/main" val="33413459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59613479"/>
              </p:ext>
            </p:extLst>
          </p:nvPr>
        </p:nvGraphicFramePr>
        <p:xfrm>
          <a:off x="256720" y="4082582"/>
          <a:ext cx="11678560" cy="741680"/>
        </p:xfrm>
        <a:graphic>
          <a:graphicData uri="http://schemas.openxmlformats.org/drawingml/2006/table">
            <a:tbl>
              <a:tblPr firstRow="1" bandRow="1">
                <a:tableStyleId>{5C22544A-7EE6-4342-B048-85BDC9FD1C3A}</a:tableStyleId>
              </a:tblPr>
              <a:tblGrid>
                <a:gridCol w="729910">
                  <a:extLst>
                    <a:ext uri="{9D8B030D-6E8A-4147-A177-3AD203B41FA5}">
                      <a16:colId xmlns:a16="http://schemas.microsoft.com/office/drawing/2014/main" val="2764160177"/>
                    </a:ext>
                  </a:extLst>
                </a:gridCol>
                <a:gridCol w="729910">
                  <a:extLst>
                    <a:ext uri="{9D8B030D-6E8A-4147-A177-3AD203B41FA5}">
                      <a16:colId xmlns:a16="http://schemas.microsoft.com/office/drawing/2014/main" val="3918504386"/>
                    </a:ext>
                  </a:extLst>
                </a:gridCol>
                <a:gridCol w="729910">
                  <a:extLst>
                    <a:ext uri="{9D8B030D-6E8A-4147-A177-3AD203B41FA5}">
                      <a16:colId xmlns:a16="http://schemas.microsoft.com/office/drawing/2014/main" val="816409434"/>
                    </a:ext>
                  </a:extLst>
                </a:gridCol>
                <a:gridCol w="729910">
                  <a:extLst>
                    <a:ext uri="{9D8B030D-6E8A-4147-A177-3AD203B41FA5}">
                      <a16:colId xmlns:a16="http://schemas.microsoft.com/office/drawing/2014/main" val="3314322495"/>
                    </a:ext>
                  </a:extLst>
                </a:gridCol>
                <a:gridCol w="729910">
                  <a:extLst>
                    <a:ext uri="{9D8B030D-6E8A-4147-A177-3AD203B41FA5}">
                      <a16:colId xmlns:a16="http://schemas.microsoft.com/office/drawing/2014/main" val="288079914"/>
                    </a:ext>
                  </a:extLst>
                </a:gridCol>
                <a:gridCol w="729910">
                  <a:extLst>
                    <a:ext uri="{9D8B030D-6E8A-4147-A177-3AD203B41FA5}">
                      <a16:colId xmlns:a16="http://schemas.microsoft.com/office/drawing/2014/main" val="1553221251"/>
                    </a:ext>
                  </a:extLst>
                </a:gridCol>
                <a:gridCol w="729910">
                  <a:extLst>
                    <a:ext uri="{9D8B030D-6E8A-4147-A177-3AD203B41FA5}">
                      <a16:colId xmlns:a16="http://schemas.microsoft.com/office/drawing/2014/main" val="321255569"/>
                    </a:ext>
                  </a:extLst>
                </a:gridCol>
                <a:gridCol w="729910">
                  <a:extLst>
                    <a:ext uri="{9D8B030D-6E8A-4147-A177-3AD203B41FA5}">
                      <a16:colId xmlns:a16="http://schemas.microsoft.com/office/drawing/2014/main" val="17552374"/>
                    </a:ext>
                  </a:extLst>
                </a:gridCol>
                <a:gridCol w="729910">
                  <a:extLst>
                    <a:ext uri="{9D8B030D-6E8A-4147-A177-3AD203B41FA5}">
                      <a16:colId xmlns:a16="http://schemas.microsoft.com/office/drawing/2014/main" val="95648244"/>
                    </a:ext>
                  </a:extLst>
                </a:gridCol>
                <a:gridCol w="729910">
                  <a:extLst>
                    <a:ext uri="{9D8B030D-6E8A-4147-A177-3AD203B41FA5}">
                      <a16:colId xmlns:a16="http://schemas.microsoft.com/office/drawing/2014/main" val="1525073051"/>
                    </a:ext>
                  </a:extLst>
                </a:gridCol>
                <a:gridCol w="729910">
                  <a:extLst>
                    <a:ext uri="{9D8B030D-6E8A-4147-A177-3AD203B41FA5}">
                      <a16:colId xmlns:a16="http://schemas.microsoft.com/office/drawing/2014/main" val="3903309231"/>
                    </a:ext>
                  </a:extLst>
                </a:gridCol>
                <a:gridCol w="729910">
                  <a:extLst>
                    <a:ext uri="{9D8B030D-6E8A-4147-A177-3AD203B41FA5}">
                      <a16:colId xmlns:a16="http://schemas.microsoft.com/office/drawing/2014/main" val="3425777201"/>
                    </a:ext>
                  </a:extLst>
                </a:gridCol>
                <a:gridCol w="729910">
                  <a:extLst>
                    <a:ext uri="{9D8B030D-6E8A-4147-A177-3AD203B41FA5}">
                      <a16:colId xmlns:a16="http://schemas.microsoft.com/office/drawing/2014/main" val="2068623453"/>
                    </a:ext>
                  </a:extLst>
                </a:gridCol>
                <a:gridCol w="729910">
                  <a:extLst>
                    <a:ext uri="{9D8B030D-6E8A-4147-A177-3AD203B41FA5}">
                      <a16:colId xmlns:a16="http://schemas.microsoft.com/office/drawing/2014/main" val="1138729133"/>
                    </a:ext>
                  </a:extLst>
                </a:gridCol>
                <a:gridCol w="729910">
                  <a:extLst>
                    <a:ext uri="{9D8B030D-6E8A-4147-A177-3AD203B41FA5}">
                      <a16:colId xmlns:a16="http://schemas.microsoft.com/office/drawing/2014/main" val="1500979466"/>
                    </a:ext>
                  </a:extLst>
                </a:gridCol>
                <a:gridCol w="729910">
                  <a:extLst>
                    <a:ext uri="{9D8B030D-6E8A-4147-A177-3AD203B41FA5}">
                      <a16:colId xmlns:a16="http://schemas.microsoft.com/office/drawing/2014/main" val="3497301851"/>
                    </a:ext>
                  </a:extLst>
                </a:gridCol>
              </a:tblGrid>
              <a:tr h="370840">
                <a:tc>
                  <a:txBody>
                    <a:bodyPr/>
                    <a:lstStyle/>
                    <a:p>
                      <a:pPr algn="r"/>
                      <a:r>
                        <a:rPr lang="en-GB" sz="1400" b="0" dirty="0"/>
                        <a:t>Raw</a:t>
                      </a:r>
                    </a:p>
                  </a:txBody>
                  <a:tcPr anchor="ctr">
                    <a:solidFill>
                      <a:schemeClr val="bg1">
                        <a:lumMod val="50000"/>
                      </a:schemeClr>
                    </a:solidFill>
                  </a:tcPr>
                </a:tc>
                <a:tc>
                  <a:txBody>
                    <a:bodyPr/>
                    <a:lstStyle/>
                    <a:p>
                      <a:pPr algn="ctr"/>
                      <a:r>
                        <a:rPr lang="en-GB" sz="1600" b="0" dirty="0"/>
                        <a:t>40-41</a:t>
                      </a:r>
                    </a:p>
                  </a:txBody>
                  <a:tcPr anchor="ctr">
                    <a:solidFill>
                      <a:srgbClr val="7030A0"/>
                    </a:solidFill>
                  </a:tcPr>
                </a:tc>
                <a:tc>
                  <a:txBody>
                    <a:bodyPr/>
                    <a:lstStyle/>
                    <a:p>
                      <a:pPr algn="ctr"/>
                      <a:r>
                        <a:rPr lang="en-GB" sz="1600" b="0" dirty="0"/>
                        <a:t>42-43</a:t>
                      </a:r>
                    </a:p>
                  </a:txBody>
                  <a:tcPr anchor="ctr">
                    <a:solidFill>
                      <a:srgbClr val="7030A0"/>
                    </a:solidFill>
                  </a:tcPr>
                </a:tc>
                <a:tc>
                  <a:txBody>
                    <a:bodyPr/>
                    <a:lstStyle/>
                    <a:p>
                      <a:pPr algn="ctr"/>
                      <a:r>
                        <a:rPr lang="en-GB" sz="1600" b="0" dirty="0"/>
                        <a:t>44-45</a:t>
                      </a:r>
                    </a:p>
                  </a:txBody>
                  <a:tcPr anchor="ctr">
                    <a:solidFill>
                      <a:srgbClr val="7030A0"/>
                    </a:solidFill>
                  </a:tcPr>
                </a:tc>
                <a:tc>
                  <a:txBody>
                    <a:bodyPr/>
                    <a:lstStyle/>
                    <a:p>
                      <a:pPr algn="ctr"/>
                      <a:r>
                        <a:rPr lang="en-GB" sz="1600" b="0" dirty="0"/>
                        <a:t>46</a:t>
                      </a:r>
                    </a:p>
                  </a:txBody>
                  <a:tcPr anchor="ctr">
                    <a:solidFill>
                      <a:srgbClr val="7030A0"/>
                    </a:solidFill>
                  </a:tcPr>
                </a:tc>
                <a:tc>
                  <a:txBody>
                    <a:bodyPr/>
                    <a:lstStyle/>
                    <a:p>
                      <a:pPr algn="ctr"/>
                      <a:r>
                        <a:rPr lang="en-GB" sz="1600" b="0" dirty="0"/>
                        <a:t>47-48</a:t>
                      </a:r>
                    </a:p>
                  </a:txBody>
                  <a:tcPr anchor="ctr">
                    <a:solidFill>
                      <a:srgbClr val="7030A0"/>
                    </a:solidFill>
                  </a:tcPr>
                </a:tc>
                <a:tc>
                  <a:txBody>
                    <a:bodyPr/>
                    <a:lstStyle/>
                    <a:p>
                      <a:pPr algn="ctr"/>
                      <a:r>
                        <a:rPr lang="en-GB" sz="1600" b="0" dirty="0"/>
                        <a:t>49</a:t>
                      </a:r>
                    </a:p>
                  </a:txBody>
                  <a:tcPr anchor="ctr">
                    <a:solidFill>
                      <a:srgbClr val="7030A0"/>
                    </a:solidFill>
                  </a:tcPr>
                </a:tc>
                <a:tc>
                  <a:txBody>
                    <a:bodyPr/>
                    <a:lstStyle/>
                    <a:p>
                      <a:pPr algn="ctr"/>
                      <a:r>
                        <a:rPr lang="en-GB" sz="1600" b="0" dirty="0"/>
                        <a:t>50-51</a:t>
                      </a:r>
                    </a:p>
                  </a:txBody>
                  <a:tcPr anchor="ctr">
                    <a:solidFill>
                      <a:srgbClr val="7030A0"/>
                    </a:solidFill>
                  </a:tcPr>
                </a:tc>
                <a:tc>
                  <a:txBody>
                    <a:bodyPr/>
                    <a:lstStyle/>
                    <a:p>
                      <a:pPr algn="ctr"/>
                      <a:r>
                        <a:rPr lang="en-GB" sz="1600" b="0" dirty="0"/>
                        <a:t>52</a:t>
                      </a:r>
                    </a:p>
                  </a:txBody>
                  <a:tcPr anchor="ctr">
                    <a:solidFill>
                      <a:srgbClr val="7030A0"/>
                    </a:solidFill>
                  </a:tcPr>
                </a:tc>
                <a:tc>
                  <a:txBody>
                    <a:bodyPr/>
                    <a:lstStyle/>
                    <a:p>
                      <a:pPr algn="ctr"/>
                      <a:r>
                        <a:rPr lang="en-GB" sz="1600" b="0" dirty="0"/>
                        <a:t>53</a:t>
                      </a:r>
                    </a:p>
                  </a:txBody>
                  <a:tcPr anchor="ctr">
                    <a:solidFill>
                      <a:srgbClr val="7030A0"/>
                    </a:solidFill>
                  </a:tcPr>
                </a:tc>
                <a:tc>
                  <a:txBody>
                    <a:bodyPr/>
                    <a:lstStyle/>
                    <a:p>
                      <a:pPr algn="ctr"/>
                      <a:r>
                        <a:rPr lang="en-GB" sz="1600" b="0" dirty="0"/>
                        <a:t>54</a:t>
                      </a:r>
                    </a:p>
                  </a:txBody>
                  <a:tcPr anchor="ctr">
                    <a:solidFill>
                      <a:srgbClr val="7030A0"/>
                    </a:solidFill>
                  </a:tcPr>
                </a:tc>
                <a:tc>
                  <a:txBody>
                    <a:bodyPr/>
                    <a:lstStyle/>
                    <a:p>
                      <a:pPr algn="ctr"/>
                      <a:r>
                        <a:rPr lang="en-GB" sz="1600" b="0" dirty="0"/>
                        <a:t>55</a:t>
                      </a:r>
                    </a:p>
                  </a:txBody>
                  <a:tcPr anchor="ctr">
                    <a:solidFill>
                      <a:srgbClr val="7030A0"/>
                    </a:solidFill>
                  </a:tcPr>
                </a:tc>
                <a:tc>
                  <a:txBody>
                    <a:bodyPr/>
                    <a:lstStyle/>
                    <a:p>
                      <a:pPr algn="ctr"/>
                      <a:r>
                        <a:rPr lang="en-GB" sz="1600" b="0" dirty="0"/>
                        <a:t>56</a:t>
                      </a:r>
                    </a:p>
                  </a:txBody>
                  <a:tcPr anchor="ctr">
                    <a:solidFill>
                      <a:srgbClr val="7030A0"/>
                    </a:solidFill>
                  </a:tcPr>
                </a:tc>
                <a:tc>
                  <a:txBody>
                    <a:bodyPr/>
                    <a:lstStyle/>
                    <a:p>
                      <a:pPr algn="ctr"/>
                      <a:r>
                        <a:rPr lang="en-GB" sz="1600" b="0" dirty="0"/>
                        <a:t>-</a:t>
                      </a:r>
                    </a:p>
                  </a:txBody>
                  <a:tcPr anchor="ctr">
                    <a:solidFill>
                      <a:srgbClr val="7030A0"/>
                    </a:solidFill>
                  </a:tcPr>
                </a:tc>
                <a:tc>
                  <a:txBody>
                    <a:bodyPr/>
                    <a:lstStyle/>
                    <a:p>
                      <a:pPr algn="ctr"/>
                      <a:r>
                        <a:rPr lang="en-GB" sz="1600" b="0" dirty="0"/>
                        <a:t>57</a:t>
                      </a:r>
                    </a:p>
                  </a:txBody>
                  <a:tcPr anchor="ctr">
                    <a:solidFill>
                      <a:srgbClr val="7030A0"/>
                    </a:solidFill>
                  </a:tcPr>
                </a:tc>
                <a:tc>
                  <a:txBody>
                    <a:bodyPr/>
                    <a:lstStyle/>
                    <a:p>
                      <a:pPr algn="ctr"/>
                      <a:r>
                        <a:rPr lang="en-GB" sz="1600" b="0" dirty="0"/>
                        <a:t>58-60</a:t>
                      </a:r>
                    </a:p>
                  </a:txBody>
                  <a:tcPr anchor="ctr">
                    <a:solidFill>
                      <a:srgbClr val="7030A0"/>
                    </a:solidFill>
                  </a:tcPr>
                </a:tc>
                <a:extLst>
                  <a:ext uri="{0D108BD9-81ED-4DB2-BD59-A6C34878D82A}">
                    <a16:rowId xmlns:a16="http://schemas.microsoft.com/office/drawing/2014/main" val="183614439"/>
                  </a:ext>
                </a:extLst>
              </a:tr>
              <a:tr h="370840">
                <a:tc>
                  <a:txBody>
                    <a:bodyPr/>
                    <a:lstStyle/>
                    <a:p>
                      <a:pPr algn="r"/>
                      <a:r>
                        <a:rPr lang="en-GB" sz="1400" b="0" dirty="0"/>
                        <a:t>Scaled</a:t>
                      </a:r>
                    </a:p>
                  </a:txBody>
                  <a:tcPr anchor="ctr">
                    <a:solidFill>
                      <a:schemeClr val="bg1">
                        <a:lumMod val="50000"/>
                      </a:schemeClr>
                    </a:solidFill>
                  </a:tcPr>
                </a:tc>
                <a:tc>
                  <a:txBody>
                    <a:bodyPr/>
                    <a:lstStyle/>
                    <a:p>
                      <a:pPr algn="ctr"/>
                      <a:r>
                        <a:rPr lang="en-GB" sz="1600" b="0" dirty="0"/>
                        <a:t>101</a:t>
                      </a:r>
                    </a:p>
                  </a:txBody>
                  <a:tcPr anchor="ctr">
                    <a:solidFill>
                      <a:srgbClr val="7030A0"/>
                    </a:solidFill>
                  </a:tcPr>
                </a:tc>
                <a:tc>
                  <a:txBody>
                    <a:bodyPr/>
                    <a:lstStyle/>
                    <a:p>
                      <a:pPr algn="ctr"/>
                      <a:r>
                        <a:rPr lang="en-GB" sz="1600" b="0" dirty="0"/>
                        <a:t>102</a:t>
                      </a:r>
                    </a:p>
                  </a:txBody>
                  <a:tcPr anchor="ctr">
                    <a:solidFill>
                      <a:srgbClr val="7030A0"/>
                    </a:solidFill>
                  </a:tcPr>
                </a:tc>
                <a:tc>
                  <a:txBody>
                    <a:bodyPr/>
                    <a:lstStyle/>
                    <a:p>
                      <a:pPr algn="ctr"/>
                      <a:r>
                        <a:rPr lang="en-GB" sz="1600" b="0" dirty="0"/>
                        <a:t>103</a:t>
                      </a:r>
                    </a:p>
                  </a:txBody>
                  <a:tcPr anchor="ctr">
                    <a:solidFill>
                      <a:srgbClr val="7030A0"/>
                    </a:solidFill>
                  </a:tcPr>
                </a:tc>
                <a:tc>
                  <a:txBody>
                    <a:bodyPr/>
                    <a:lstStyle/>
                    <a:p>
                      <a:pPr algn="ctr"/>
                      <a:r>
                        <a:rPr lang="en-GB" sz="1600" b="0" dirty="0"/>
                        <a:t>104</a:t>
                      </a:r>
                    </a:p>
                  </a:txBody>
                  <a:tcPr anchor="ctr">
                    <a:solidFill>
                      <a:srgbClr val="7030A0"/>
                    </a:solidFill>
                  </a:tcPr>
                </a:tc>
                <a:tc>
                  <a:txBody>
                    <a:bodyPr/>
                    <a:lstStyle/>
                    <a:p>
                      <a:pPr algn="ctr"/>
                      <a:r>
                        <a:rPr lang="en-GB" sz="1600" b="0" dirty="0"/>
                        <a:t>105</a:t>
                      </a:r>
                    </a:p>
                  </a:txBody>
                  <a:tcPr anchor="ctr">
                    <a:solidFill>
                      <a:srgbClr val="7030A0"/>
                    </a:solidFill>
                  </a:tcPr>
                </a:tc>
                <a:tc>
                  <a:txBody>
                    <a:bodyPr/>
                    <a:lstStyle/>
                    <a:p>
                      <a:pPr algn="ctr"/>
                      <a:r>
                        <a:rPr lang="en-GB" sz="1600" b="0" dirty="0"/>
                        <a:t>106</a:t>
                      </a:r>
                    </a:p>
                  </a:txBody>
                  <a:tcPr anchor="ctr">
                    <a:solidFill>
                      <a:srgbClr val="7030A0"/>
                    </a:solidFill>
                  </a:tcPr>
                </a:tc>
                <a:tc>
                  <a:txBody>
                    <a:bodyPr/>
                    <a:lstStyle/>
                    <a:p>
                      <a:pPr algn="ctr"/>
                      <a:r>
                        <a:rPr lang="en-GB" sz="1600" b="0" dirty="0"/>
                        <a:t>107</a:t>
                      </a:r>
                    </a:p>
                  </a:txBody>
                  <a:tcPr anchor="ctr">
                    <a:solidFill>
                      <a:srgbClr val="7030A0"/>
                    </a:solidFill>
                  </a:tcPr>
                </a:tc>
                <a:tc>
                  <a:txBody>
                    <a:bodyPr/>
                    <a:lstStyle/>
                    <a:p>
                      <a:pPr algn="ctr"/>
                      <a:r>
                        <a:rPr lang="en-GB" sz="1600" b="0" dirty="0"/>
                        <a:t>108</a:t>
                      </a:r>
                    </a:p>
                  </a:txBody>
                  <a:tcPr anchor="ctr">
                    <a:solidFill>
                      <a:srgbClr val="7030A0"/>
                    </a:solidFill>
                  </a:tcPr>
                </a:tc>
                <a:tc>
                  <a:txBody>
                    <a:bodyPr/>
                    <a:lstStyle/>
                    <a:p>
                      <a:pPr algn="ctr"/>
                      <a:r>
                        <a:rPr lang="en-GB" sz="1600" b="0" dirty="0"/>
                        <a:t>109</a:t>
                      </a:r>
                    </a:p>
                  </a:txBody>
                  <a:tcPr anchor="ctr">
                    <a:solidFill>
                      <a:srgbClr val="7030A0"/>
                    </a:solidFill>
                  </a:tcPr>
                </a:tc>
                <a:tc>
                  <a:txBody>
                    <a:bodyPr/>
                    <a:lstStyle/>
                    <a:p>
                      <a:pPr algn="ctr"/>
                      <a:r>
                        <a:rPr lang="en-GB" sz="1600" b="0" dirty="0"/>
                        <a:t>110</a:t>
                      </a:r>
                    </a:p>
                  </a:txBody>
                  <a:tcPr anchor="ctr">
                    <a:solidFill>
                      <a:srgbClr val="7030A0"/>
                    </a:solidFill>
                  </a:tcPr>
                </a:tc>
                <a:tc>
                  <a:txBody>
                    <a:bodyPr/>
                    <a:lstStyle/>
                    <a:p>
                      <a:pPr algn="ctr"/>
                      <a:r>
                        <a:rPr lang="en-GB" sz="1600" b="0" dirty="0"/>
                        <a:t>111</a:t>
                      </a:r>
                    </a:p>
                  </a:txBody>
                  <a:tcPr anchor="ctr">
                    <a:solidFill>
                      <a:srgbClr val="7030A0"/>
                    </a:solidFill>
                  </a:tcPr>
                </a:tc>
                <a:tc>
                  <a:txBody>
                    <a:bodyPr/>
                    <a:lstStyle/>
                    <a:p>
                      <a:pPr algn="ctr"/>
                      <a:r>
                        <a:rPr lang="en-GB" sz="1600" b="0" dirty="0"/>
                        <a:t>112</a:t>
                      </a:r>
                    </a:p>
                  </a:txBody>
                  <a:tcPr anchor="ctr">
                    <a:solidFill>
                      <a:srgbClr val="7030A0"/>
                    </a:solidFill>
                  </a:tcPr>
                </a:tc>
                <a:tc>
                  <a:txBody>
                    <a:bodyPr/>
                    <a:lstStyle/>
                    <a:p>
                      <a:pPr algn="ctr"/>
                      <a:r>
                        <a:rPr lang="en-GB" sz="1600" b="0" dirty="0"/>
                        <a:t>113</a:t>
                      </a:r>
                    </a:p>
                  </a:txBody>
                  <a:tcPr anchor="ctr">
                    <a:solidFill>
                      <a:srgbClr val="7030A0"/>
                    </a:solidFill>
                  </a:tcPr>
                </a:tc>
                <a:tc>
                  <a:txBody>
                    <a:bodyPr/>
                    <a:lstStyle/>
                    <a:p>
                      <a:pPr algn="ctr"/>
                      <a:r>
                        <a:rPr lang="en-GB" sz="1600" b="0" dirty="0"/>
                        <a:t>114</a:t>
                      </a:r>
                    </a:p>
                  </a:txBody>
                  <a:tcPr anchor="ctr">
                    <a:solidFill>
                      <a:srgbClr val="7030A0"/>
                    </a:solidFill>
                  </a:tcPr>
                </a:tc>
                <a:tc>
                  <a:txBody>
                    <a:bodyPr/>
                    <a:lstStyle/>
                    <a:p>
                      <a:pPr algn="ctr"/>
                      <a:r>
                        <a:rPr lang="en-GB" sz="1600" b="0" dirty="0"/>
                        <a:t>115</a:t>
                      </a:r>
                    </a:p>
                  </a:txBody>
                  <a:tcPr anchor="ctr">
                    <a:solidFill>
                      <a:srgbClr val="7030A0"/>
                    </a:solidFill>
                  </a:tcPr>
                </a:tc>
                <a:extLst>
                  <a:ext uri="{0D108BD9-81ED-4DB2-BD59-A6C34878D82A}">
                    <a16:rowId xmlns:a16="http://schemas.microsoft.com/office/drawing/2014/main" val="3341345900"/>
                  </a:ext>
                </a:extLst>
              </a:tr>
            </a:tbl>
          </a:graphicData>
        </a:graphic>
      </p:graphicFrame>
      <p:sp>
        <p:nvSpPr>
          <p:cNvPr id="6" name="Rectangle 5"/>
          <p:cNvSpPr/>
          <p:nvPr/>
        </p:nvSpPr>
        <p:spPr>
          <a:xfrm>
            <a:off x="256720" y="5020015"/>
            <a:ext cx="11678560" cy="707886"/>
          </a:xfrm>
          <a:prstGeom prst="rect">
            <a:avLst/>
          </a:prstGeom>
        </p:spPr>
        <p:txBody>
          <a:bodyPr wrap="square">
            <a:spAutoFit/>
          </a:bodyPr>
          <a:lstStyle/>
          <a:p>
            <a:r>
              <a:rPr lang="en-GB" sz="2000" dirty="0">
                <a:latin typeface="Segoe UI" panose="020B0502040204020203" pitchFamily="34" charset="0"/>
                <a:ea typeface="Segoe UI Black" charset="0"/>
                <a:cs typeface="Segoe UI" panose="020B0502040204020203" pitchFamily="34" charset="0"/>
              </a:rPr>
              <a:t>Please note: this is an example taken from the combined 2017 tests’ raw score to a scaled score conversion.  This was only used for that year and may not be the same for this year’s tests.</a:t>
            </a:r>
            <a:endParaRPr lang="en-GB"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2710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Coming to a Final Decision</a:t>
            </a:r>
          </a:p>
        </p:txBody>
      </p:sp>
      <p:sp>
        <p:nvSpPr>
          <p:cNvPr id="2" name="Rectangle 1"/>
          <p:cNvSpPr/>
          <p:nvPr/>
        </p:nvSpPr>
        <p:spPr>
          <a:xfrm>
            <a:off x="858982" y="1881745"/>
            <a:ext cx="10681853" cy="4401205"/>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scaled scores are used alongside the children’s work in their books and records that we have kept for Reading, Writing and Mathematics.</a:t>
            </a:r>
          </a:p>
          <a:p>
            <a:pPr marL="571500" indent="-571500">
              <a:buFont typeface="Arial" panose="020B0604020202020204" pitchFamily="34" charset="0"/>
              <a:buChar char="•"/>
            </a:pPr>
            <a:r>
              <a:rPr lang="en-GB" sz="2800" u="sng" dirty="0">
                <a:latin typeface="Segoe UI" panose="020B0502040204020203" pitchFamily="34" charset="0"/>
                <a:ea typeface="Segoe UI Black" charset="0"/>
                <a:cs typeface="Segoe UI" panose="020B0502040204020203" pitchFamily="34" charset="0"/>
              </a:rPr>
              <a:t>We do not make our final decision based solely on the tests.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use the evidence in the children’s books and</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the tests to come to a professional judgement</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on whether your child is:</a:t>
            </a:r>
          </a:p>
          <a:p>
            <a:pPr marL="1028700" lvl="1"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Working towards the expected standard (WTS),</a:t>
            </a:r>
          </a:p>
          <a:p>
            <a:pPr marL="1028700" lvl="1"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Working at the expected standard (EXS),</a:t>
            </a:r>
          </a:p>
          <a:p>
            <a:pPr marL="1028700" lvl="1"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Working at greater depth (GDS).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462" y="3390900"/>
            <a:ext cx="2724025" cy="3429000"/>
          </a:xfrm>
          <a:prstGeom prst="rect">
            <a:avLst/>
          </a:prstGeom>
        </p:spPr>
      </p:pic>
    </p:spTree>
    <p:extLst>
      <p:ext uri="{BB962C8B-B14F-4D97-AF65-F5344CB8AC3E}">
        <p14:creationId xmlns:p14="http://schemas.microsoft.com/office/powerpoint/2010/main" val="6500302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When do we share the results?</a:t>
            </a:r>
          </a:p>
        </p:txBody>
      </p:sp>
      <p:sp>
        <p:nvSpPr>
          <p:cNvPr id="2" name="Rectangle 1"/>
          <p:cNvSpPr/>
          <p:nvPr/>
        </p:nvSpPr>
        <p:spPr>
          <a:xfrm>
            <a:off x="858982" y="1881745"/>
            <a:ext cx="10681853" cy="3539430"/>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will provide you with our final judgements at the end of the year along with their Year 2 school report in July.</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Even though we mark the tests and decide on a judgement in June; we need to allow time for internal and external moderation.</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need to ensure that our judgements are</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100% accurate and comparable to the rest</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of the country.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7904">
            <a:off x="8794806" y="3772123"/>
            <a:ext cx="2764331" cy="2764331"/>
          </a:xfrm>
          <a:prstGeom prst="rect">
            <a:avLst/>
          </a:prstGeom>
        </p:spPr>
      </p:pic>
    </p:spTree>
    <p:extLst>
      <p:ext uri="{BB962C8B-B14F-4D97-AF65-F5344CB8AC3E}">
        <p14:creationId xmlns:p14="http://schemas.microsoft.com/office/powerpoint/2010/main" val="4930749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What happened to Science?</a:t>
            </a:r>
          </a:p>
        </p:txBody>
      </p:sp>
      <p:sp>
        <p:nvSpPr>
          <p:cNvPr id="2" name="Rectangle 1"/>
          <p:cNvSpPr/>
          <p:nvPr/>
        </p:nvSpPr>
        <p:spPr>
          <a:xfrm>
            <a:off x="858982" y="1881745"/>
            <a:ext cx="10681853" cy="3970318"/>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Department for Education does not require us to administer any tests for Science.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Science had the largest overhaul when the current National Curriculum was released.</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There is a greater focus on nature and conducting observations.  The focus on fairer testing was removed,</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as this was thought to hinder the children’s</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hypothesising and ‘thinking outside the box’.</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There is </a:t>
            </a:r>
            <a:r>
              <a:rPr lang="en-GB" sz="2800" u="sng" dirty="0">
                <a:latin typeface="Segoe UI" panose="020B0502040204020203" pitchFamily="34" charset="0"/>
                <a:ea typeface="Segoe UI Black" charset="0"/>
                <a:cs typeface="Segoe UI" panose="020B0502040204020203" pitchFamily="34" charset="0"/>
              </a:rPr>
              <a:t>no Greater Depth mark for Science</a:t>
            </a:r>
            <a:r>
              <a:rPr lang="en-GB" sz="2800" dirty="0">
                <a:latin typeface="Segoe UI" panose="020B0502040204020203" pitchFamily="34" charset="0"/>
                <a:ea typeface="Segoe UI Black" charset="0"/>
                <a:cs typeface="Segoe UI" panose="020B0502040204020203" pitchFamily="34" charset="0"/>
              </a:rPr>
              <a:t>.</a:t>
            </a:r>
            <a:endParaRPr lang="en-GB" sz="2800" i="1" dirty="0">
              <a:latin typeface="Segoe UI" panose="020B0502040204020203" pitchFamily="34" charset="0"/>
              <a:ea typeface="Segoe UI Black" charset="0"/>
              <a:cs typeface="Segoe UI" panose="020B0502040204020203"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183" y="4518805"/>
            <a:ext cx="3034146" cy="2063219"/>
          </a:xfrm>
          <a:prstGeom prst="rect">
            <a:avLst/>
          </a:prstGeom>
        </p:spPr>
      </p:pic>
    </p:spTree>
    <p:extLst>
      <p:ext uri="{BB962C8B-B14F-4D97-AF65-F5344CB8AC3E}">
        <p14:creationId xmlns:p14="http://schemas.microsoft.com/office/powerpoint/2010/main" val="1535201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1873044" y="581215"/>
            <a:ext cx="10377947"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What information do we share with you?</a:t>
            </a:r>
          </a:p>
        </p:txBody>
      </p:sp>
      <p:sp>
        <p:nvSpPr>
          <p:cNvPr id="2" name="Rectangle 1"/>
          <p:cNvSpPr/>
          <p:nvPr/>
        </p:nvSpPr>
        <p:spPr>
          <a:xfrm>
            <a:off x="858983" y="1881745"/>
            <a:ext cx="6470072"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give you the Teacher Assessment (WTS, EXS or GDS) and the test score.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It is important to remember that the </a:t>
            </a:r>
            <a:r>
              <a:rPr lang="en-GB" sz="2800" b="1" dirty="0">
                <a:latin typeface="Segoe UI" panose="020B0502040204020203" pitchFamily="34" charset="0"/>
                <a:ea typeface="Segoe UI Black" charset="0"/>
                <a:cs typeface="Segoe UI" panose="020B0502040204020203" pitchFamily="34" charset="0"/>
              </a:rPr>
              <a:t>Teacher Assessment </a:t>
            </a:r>
            <a:r>
              <a:rPr lang="en-GB" sz="2800" dirty="0">
                <a:latin typeface="Segoe UI" panose="020B0502040204020203" pitchFamily="34" charset="0"/>
                <a:ea typeface="Segoe UI Black" charset="0"/>
                <a:cs typeface="Segoe UI" panose="020B0502040204020203" pitchFamily="34" charset="0"/>
              </a:rPr>
              <a:t>is more significant and the final judgement.</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When you are provided with this information at the end of the year, alongside the school report, you will have an opportunity to talk to the class teacher.</a:t>
            </a:r>
          </a:p>
        </p:txBody>
      </p:sp>
      <p:pic>
        <p:nvPicPr>
          <p:cNvPr id="3" name="Picture 2"/>
          <p:cNvPicPr>
            <a:picLocks noChangeAspect="1"/>
          </p:cNvPicPr>
          <p:nvPr/>
        </p:nvPicPr>
        <p:blipFill rotWithShape="1">
          <a:blip r:embed="rId4"/>
          <a:srcRect l="30939" t="1799" r="30940" b="1799"/>
          <a:stretch/>
        </p:blipFill>
        <p:spPr>
          <a:xfrm>
            <a:off x="7675417" y="1607127"/>
            <a:ext cx="3505201" cy="4983649"/>
          </a:xfrm>
          <a:prstGeom prst="rect">
            <a:avLst/>
          </a:prstGeom>
        </p:spPr>
      </p:pic>
    </p:spTree>
    <p:extLst>
      <p:ext uri="{BB962C8B-B14F-4D97-AF65-F5344CB8AC3E}">
        <p14:creationId xmlns:p14="http://schemas.microsoft.com/office/powerpoint/2010/main" val="2453135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US" sz="4000" b="1" dirty="0">
                <a:latin typeface="Segoe UI Black" charset="0"/>
                <a:ea typeface="Segoe UI Black" charset="0"/>
                <a:cs typeface="Segoe UI Black" charset="0"/>
              </a:rPr>
              <a:t>National Curriculum Changes</a:t>
            </a:r>
          </a:p>
        </p:txBody>
      </p:sp>
      <p:sp>
        <p:nvSpPr>
          <p:cNvPr id="2" name="Rectangle 1"/>
          <p:cNvSpPr/>
          <p:nvPr/>
        </p:nvSpPr>
        <p:spPr>
          <a:xfrm>
            <a:off x="858982" y="1881745"/>
            <a:ext cx="10681853" cy="2677656"/>
          </a:xfrm>
          <a:prstGeom prst="rect">
            <a:avLst/>
          </a:prstGeom>
        </p:spPr>
        <p:txBody>
          <a:bodyPr wrap="square">
            <a:spAutoFit/>
          </a:bodyPr>
          <a:lstStyle/>
          <a:p>
            <a:pPr marL="571500" indent="-571500">
              <a:buFont typeface="Arial" panose="020B0604020202020204" pitchFamily="34" charset="0"/>
              <a:buChar char="•"/>
            </a:pPr>
            <a:r>
              <a:rPr lang="en-US" sz="2800" dirty="0">
                <a:latin typeface="Segoe UI" panose="020B0502040204020203" pitchFamily="34" charset="0"/>
                <a:ea typeface="Segoe UI Black" charset="0"/>
                <a:cs typeface="Segoe UI" panose="020B0502040204020203" pitchFamily="34" charset="0"/>
              </a:rPr>
              <a:t>In 2014 a New National Curriculum was published.</a:t>
            </a:r>
          </a:p>
          <a:p>
            <a:pPr marL="571500" indent="-571500">
              <a:buFont typeface="Arial" panose="020B0604020202020204" pitchFamily="34" charset="0"/>
              <a:buChar char="•"/>
            </a:pPr>
            <a:r>
              <a:rPr lang="en-US" sz="2800" dirty="0">
                <a:latin typeface="Segoe UI" panose="020B0502040204020203" pitchFamily="34" charset="0"/>
                <a:ea typeface="Segoe UI Black" charset="0"/>
                <a:cs typeface="Segoe UI" panose="020B0502040204020203" pitchFamily="34" charset="0"/>
              </a:rPr>
              <a:t>Children in Years 2 and 6, the end of KS1 and KS2, are expected to complete assessments based on the current curriculum every year in May.</a:t>
            </a:r>
          </a:p>
          <a:p>
            <a:pPr marL="571500" indent="-571500">
              <a:buFont typeface="Arial" panose="020B0604020202020204" pitchFamily="34" charset="0"/>
              <a:buChar char="•"/>
            </a:pPr>
            <a:r>
              <a:rPr lang="en-US" sz="2800" dirty="0">
                <a:latin typeface="Segoe UI" panose="020B0502040204020203" pitchFamily="34" charset="0"/>
                <a:ea typeface="Segoe UI Black" charset="0"/>
                <a:cs typeface="Segoe UI" panose="020B0502040204020203" pitchFamily="34" charset="0"/>
              </a:rPr>
              <a:t>Part of this assessment includes the use of tests; more commonly referred to as SATs.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6441" y="4467217"/>
            <a:ext cx="1487632" cy="210875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66" y="4462569"/>
            <a:ext cx="1496291" cy="2113405"/>
          </a:xfrm>
          <a:prstGeom prst="rect">
            <a:avLst/>
          </a:prstGeom>
        </p:spPr>
      </p:pic>
    </p:spTree>
    <p:extLst>
      <p:ext uri="{BB962C8B-B14F-4D97-AF65-F5344CB8AC3E}">
        <p14:creationId xmlns:p14="http://schemas.microsoft.com/office/powerpoint/2010/main" val="21910975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449" t="2343" r="21596" b="6511"/>
          <a:stretch/>
        </p:blipFill>
        <p:spPr>
          <a:xfrm>
            <a:off x="228050" y="390685"/>
            <a:ext cx="5435331" cy="4890399"/>
          </a:xfrm>
          <a:prstGeom prst="rect">
            <a:avLst/>
          </a:prstGeom>
        </p:spPr>
      </p:pic>
      <p:pic>
        <p:nvPicPr>
          <p:cNvPr id="6" name="Picture 5"/>
          <p:cNvPicPr>
            <a:picLocks noChangeAspect="1"/>
          </p:cNvPicPr>
          <p:nvPr/>
        </p:nvPicPr>
        <p:blipFill rotWithShape="1">
          <a:blip r:embed="rId4"/>
          <a:srcRect t="18616" b="23367"/>
          <a:stretch/>
        </p:blipFill>
        <p:spPr>
          <a:xfrm>
            <a:off x="5793249" y="1548581"/>
            <a:ext cx="6170701" cy="4890399"/>
          </a:xfrm>
          <a:prstGeom prst="rect">
            <a:avLst/>
          </a:prstGeom>
        </p:spPr>
      </p:pic>
    </p:spTree>
    <p:extLst>
      <p:ext uri="{BB962C8B-B14F-4D97-AF65-F5344CB8AC3E}">
        <p14:creationId xmlns:p14="http://schemas.microsoft.com/office/powerpoint/2010/main" val="4031681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How to Help Your Child</a:t>
            </a:r>
          </a:p>
        </p:txBody>
      </p:sp>
      <p:sp>
        <p:nvSpPr>
          <p:cNvPr id="2" name="Rectangle 1"/>
          <p:cNvSpPr/>
          <p:nvPr/>
        </p:nvSpPr>
        <p:spPr>
          <a:xfrm>
            <a:off x="858982" y="1881745"/>
            <a:ext cx="10786917" cy="4401205"/>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First and foremost reassure your child that there is nothing to worry about.  They should always try their best and be praised.</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Practising spellings and arithmetic work at home will always help with the children’s learning and understanding, as well as reading with them each day.</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Discuss with your child what they have learned at school today.</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Make sure your child goes to bed at a suitable time to ensure a good night’s sleep and plenty of rest.</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They will benefit from a healthy breakfast before coming to school and a relaxing start to the day.</a:t>
            </a:r>
          </a:p>
        </p:txBody>
      </p:sp>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5800" y="507159"/>
            <a:ext cx="3670300" cy="1341189"/>
          </a:xfrm>
          <a:prstGeom prst="rect">
            <a:avLst/>
          </a:prstGeom>
        </p:spPr>
      </p:pic>
      <p:sp>
        <p:nvSpPr>
          <p:cNvPr id="4" name="Oval 3">
            <a:extLst>
              <a:ext uri="{FF2B5EF4-FFF2-40B4-BE49-F238E27FC236}">
                <a16:creationId xmlns:a16="http://schemas.microsoft.com/office/drawing/2014/main" id="{F44A3160-1FAB-421C-9167-D37A70C4EBB1}"/>
              </a:ext>
            </a:extLst>
          </p:cNvPr>
          <p:cNvSpPr/>
          <p:nvPr/>
        </p:nvSpPr>
        <p:spPr>
          <a:xfrm>
            <a:off x="200153" y="6164963"/>
            <a:ext cx="471949" cy="457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81054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Helping Your Child with Reading</a:t>
            </a:r>
          </a:p>
        </p:txBody>
      </p:sp>
      <p:sp>
        <p:nvSpPr>
          <p:cNvPr id="2" name="Rectangle 1"/>
          <p:cNvSpPr/>
          <p:nvPr/>
        </p:nvSpPr>
        <p:spPr>
          <a:xfrm>
            <a:off x="317500" y="1881745"/>
            <a:ext cx="11328399" cy="4154984"/>
          </a:xfrm>
          <a:prstGeom prst="rect">
            <a:avLst/>
          </a:prstGeom>
        </p:spPr>
        <p:txBody>
          <a:bodyPr wrap="square">
            <a:spAutoFit/>
          </a:bodyPr>
          <a:lstStyle/>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Listening to your child read on a daily basis, at least 10-15 minutes every day.</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Enjoy stories and sharing books together.</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Choose from a wide range of texts, which includes fiction, non-fiction and poetry.</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Talk about the text before, during and after reading.  Discuss the characters’ feelings and actions, the plot, try to predict events and discuss</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new vocabulary.</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All reading is valuable.  This could be books, magazines,</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newspapers, poetry, comic books and the internet.</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Encourage free choice.  Don’t just read books taken home</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from school; visit the local library or bookshop.</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5822" y="3936973"/>
            <a:ext cx="2258251" cy="2692400"/>
          </a:xfrm>
          <a:prstGeom prst="rect">
            <a:avLst/>
          </a:prstGeom>
        </p:spPr>
      </p:pic>
    </p:spTree>
    <p:extLst>
      <p:ext uri="{BB962C8B-B14F-4D97-AF65-F5344CB8AC3E}">
        <p14:creationId xmlns:p14="http://schemas.microsoft.com/office/powerpoint/2010/main" val="35361364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Helping Your Child with Writing</a:t>
            </a:r>
          </a:p>
        </p:txBody>
      </p:sp>
      <p:sp>
        <p:nvSpPr>
          <p:cNvPr id="2" name="Rectangle 1"/>
          <p:cNvSpPr/>
          <p:nvPr/>
        </p:nvSpPr>
        <p:spPr>
          <a:xfrm>
            <a:off x="317500" y="1881745"/>
            <a:ext cx="11328399" cy="4154984"/>
          </a:xfrm>
          <a:prstGeom prst="rect">
            <a:avLst/>
          </a:prstGeom>
        </p:spPr>
        <p:txBody>
          <a:bodyPr wrap="square">
            <a:spAutoFit/>
          </a:bodyPr>
          <a:lstStyle/>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Practise the spellings they are given every week – try to make it fun.</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Encourage opportunities for writing.  Try to write for a purpose; write letters, shopping lists, notes, stories, diaries or poems.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Write together.  This will help the children see writing for a purpose and allow them to have a role model for writing.</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Read through the writing with the children.  Discuss how</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they can edit mistakes.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Always show praise and encouragement for their writing.</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Mistakes are okay to make, as writing can always</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be edited.</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Practise joined up handwriting.</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5556" b="20555"/>
          <a:stretch/>
        </p:blipFill>
        <p:spPr>
          <a:xfrm>
            <a:off x="8739162" y="3873501"/>
            <a:ext cx="3210965" cy="2427838"/>
          </a:xfrm>
          <a:prstGeom prst="rect">
            <a:avLst/>
          </a:prstGeom>
        </p:spPr>
      </p:pic>
    </p:spTree>
    <p:extLst>
      <p:ext uri="{BB962C8B-B14F-4D97-AF65-F5344CB8AC3E}">
        <p14:creationId xmlns:p14="http://schemas.microsoft.com/office/powerpoint/2010/main" val="4040151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Helping Your Child with Mathematics</a:t>
            </a:r>
          </a:p>
        </p:txBody>
      </p:sp>
      <p:sp>
        <p:nvSpPr>
          <p:cNvPr id="2" name="Rectangle 1"/>
          <p:cNvSpPr/>
          <p:nvPr/>
        </p:nvSpPr>
        <p:spPr>
          <a:xfrm>
            <a:off x="317500" y="1881745"/>
            <a:ext cx="11708245" cy="4893647"/>
          </a:xfrm>
          <a:prstGeom prst="rect">
            <a:avLst/>
          </a:prstGeom>
        </p:spPr>
        <p:txBody>
          <a:bodyPr wrap="square">
            <a:spAutoFit/>
          </a:bodyPr>
          <a:lstStyle/>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Count and Play games involving the multiples of 2, 3, 5 and 10.</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Play games, including counting different amounts</a:t>
            </a:r>
            <a:br>
              <a:rPr lang="en-GB" sz="2400" dirty="0">
                <a:latin typeface="Segoe UI" panose="020B0502040204020203" pitchFamily="34" charset="0"/>
                <a:ea typeface="Segoe UI Black" charset="0"/>
                <a:cs typeface="Segoe UI" panose="020B0502040204020203" pitchFamily="34" charset="0"/>
              </a:rPr>
            </a:br>
            <a:r>
              <a:rPr lang="en-GB" sz="2400" dirty="0">
                <a:latin typeface="Segoe UI" panose="020B0502040204020203" pitchFamily="34" charset="0"/>
                <a:ea typeface="Segoe UI Black" charset="0"/>
                <a:cs typeface="Segoe UI" panose="020B0502040204020203" pitchFamily="34" charset="0"/>
              </a:rPr>
              <a:t>forwards and backwards.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Encourage children to read and tell the time to the nearest five minutes.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Counting, including money.</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Taking children and involving them in shopping.  This can involve many aspects of mathematics.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Look for and identify 2D and 3D shapes at home or when out and about.</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Cooking involves the application of many areas of mathematics.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Play board games.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Reminding the children that Maths is everywhere and can be applied to many things.</a:t>
            </a:r>
          </a:p>
          <a:p>
            <a:pPr marL="571500" indent="-571500">
              <a:buFont typeface="Arial" panose="020B0604020202020204" pitchFamily="34" charset="0"/>
              <a:buChar char="•"/>
            </a:pPr>
            <a:r>
              <a:rPr lang="en-GB" sz="2400" dirty="0">
                <a:latin typeface="Segoe UI" panose="020B0502040204020203" pitchFamily="34" charset="0"/>
                <a:ea typeface="Segoe UI Black" charset="0"/>
                <a:cs typeface="Segoe UI" panose="020B0502040204020203" pitchFamily="34" charset="0"/>
              </a:rPr>
              <a:t>Please look at our Key Stage One Mathematics strategies on our website.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5606" t="31717" r="36212" b="43232"/>
          <a:stretch/>
        </p:blipFill>
        <p:spPr>
          <a:xfrm>
            <a:off x="9628909" y="1289102"/>
            <a:ext cx="2396836" cy="1597890"/>
          </a:xfrm>
          <a:prstGeom prst="rect">
            <a:avLst/>
          </a:prstGeom>
        </p:spPr>
      </p:pic>
    </p:spTree>
    <p:extLst>
      <p:ext uri="{BB962C8B-B14F-4D97-AF65-F5344CB8AC3E}">
        <p14:creationId xmlns:p14="http://schemas.microsoft.com/office/powerpoint/2010/main" val="183658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fade">
                                      <p:cBhvr>
                                        <p:cTn id="5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Helping Your Child with the Tests</a:t>
            </a:r>
          </a:p>
        </p:txBody>
      </p:sp>
      <p:sp>
        <p:nvSpPr>
          <p:cNvPr id="2" name="Rectangle 1"/>
          <p:cNvSpPr/>
          <p:nvPr/>
        </p:nvSpPr>
        <p:spPr>
          <a:xfrm>
            <a:off x="317501" y="1881745"/>
            <a:ext cx="11486572" cy="4401205"/>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You can download past test papers on our </a:t>
            </a:r>
            <a:r>
              <a:rPr lang="en-GB" sz="2800" dirty="0">
                <a:latin typeface="Segoe UI" panose="020B0502040204020203" pitchFamily="34" charset="0"/>
                <a:ea typeface="Segoe UI Black" charset="0"/>
                <a:cs typeface="Segoe UI" panose="020B0502040204020203" pitchFamily="34" charset="0"/>
                <a:hlinkClick r:id="rId4"/>
              </a:rPr>
              <a:t>school website</a:t>
            </a:r>
            <a:r>
              <a:rPr lang="en-GB" sz="2800" dirty="0">
                <a:latin typeface="Segoe UI" panose="020B0502040204020203" pitchFamily="34" charset="0"/>
                <a:ea typeface="Segoe UI Black" charset="0"/>
                <a:cs typeface="Segoe UI" panose="020B0502040204020203" pitchFamily="34" charset="0"/>
              </a:rPr>
              <a:t> or on the </a:t>
            </a:r>
            <a:r>
              <a:rPr lang="en-GB" sz="2800" dirty="0" err="1">
                <a:latin typeface="Segoe UI" panose="020B0502040204020203" pitchFamily="34" charset="0"/>
                <a:ea typeface="Segoe UI Black" charset="0"/>
                <a:cs typeface="Segoe UI" panose="020B0502040204020203" pitchFamily="34" charset="0"/>
                <a:hlinkClick r:id="rId5"/>
              </a:rPr>
              <a:t>DfE’s</a:t>
            </a:r>
            <a:r>
              <a:rPr lang="en-GB" sz="2800" dirty="0">
                <a:latin typeface="Segoe UI" panose="020B0502040204020203" pitchFamily="34" charset="0"/>
                <a:ea typeface="Segoe UI Black" charset="0"/>
                <a:cs typeface="Segoe UI" panose="020B0502040204020203" pitchFamily="34" charset="0"/>
                <a:hlinkClick r:id="rId5"/>
              </a:rPr>
              <a:t> website </a:t>
            </a:r>
            <a:r>
              <a:rPr lang="en-GB" sz="1400" dirty="0">
                <a:latin typeface="Segoe UI" panose="020B0502040204020203" pitchFamily="34" charset="0"/>
                <a:ea typeface="Segoe UI Black" charset="0"/>
                <a:cs typeface="Segoe UI" panose="020B0502040204020203" pitchFamily="34" charset="0"/>
              </a:rPr>
              <a:t>(do not attempt the Key Stage 2 Past Papers).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It is important that you do not make your children sit the tests at home.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 better approach will be to go through the tests with the children and complete them together.</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This will help the children to see the types of questions they might encounter and how they might answer them.</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Coach them through and encourage them to explain and check their answers and thinking.</a:t>
            </a:r>
          </a:p>
        </p:txBody>
      </p:sp>
      <p:pic>
        <p:nvPicPr>
          <p:cNvPr id="4" name="Picture 3"/>
          <p:cNvPicPr>
            <a:picLocks noChangeAspect="1"/>
          </p:cNvPicPr>
          <p:nvPr/>
        </p:nvPicPr>
        <p:blipFill>
          <a:blip r:embed="rId6" cstate="print">
            <a:extLst>
              <a:ext uri="{BEBA8EAE-BF5A-486C-A8C5-ECC9F3942E4B}">
                <a14:imgProps xmlns:a14="http://schemas.microsoft.com/office/drawing/2010/main">
                  <a14:imgLayer r:embed="rId7">
                    <a14:imgEffect>
                      <a14:backgroundRemoval t="880" b="98153" l="3603" r="97858">
                        <a14:foregroundMark x1="63194" y1="4661" x2="63194" y2="4661"/>
                        <a14:foregroundMark x1="61636" y1="1231" x2="61636" y2="1231"/>
                        <a14:foregroundMark x1="93476" y1="22164" x2="93476" y2="22164"/>
                        <a14:foregroundMark x1="97955" y1="27441" x2="97955" y2="27441"/>
                        <a14:foregroundMark x1="47128" y1="75814" x2="47128" y2="75814"/>
                        <a14:foregroundMark x1="21227" y1="76429" x2="21227" y2="76429"/>
                        <a14:foregroundMark x1="5161" y1="64908" x2="5161" y2="64908"/>
                        <a14:foregroundMark x1="36611" y1="97537" x2="36611" y2="97537"/>
                        <a14:foregroundMark x1="3603" y1="61302" x2="3603" y2="61302"/>
                        <a14:foregroundMark x1="71860" y1="62533" x2="71860" y2="62533"/>
                        <a14:foregroundMark x1="50633" y1="62533" x2="50633" y2="62533"/>
                        <a14:foregroundMark x1="58033" y1="62269" x2="58033" y2="62269"/>
                        <a14:foregroundMark x1="63875" y1="61302" x2="63875" y2="61302"/>
                        <a14:foregroundMark x1="55112" y1="61126" x2="55112" y2="61126"/>
                        <a14:foregroundMark x1="50633" y1="64556" x2="50633" y2="64556"/>
                        <a14:foregroundMark x1="35930" y1="68777" x2="35930" y2="68777"/>
                        <a14:foregroundMark x1="39533" y1="69129" x2="39533" y2="69129"/>
                        <a14:foregroundMark x1="41285" y1="68514" x2="41285" y2="68514"/>
                        <a14:foregroundMark x1="60273" y1="98153" x2="60273" y2="98153"/>
                        <a14:foregroundMark x1="6913" y1="61302" x2="6913" y2="61302"/>
                        <a14:foregroundMark x1="8277" y1="61126" x2="8277" y2="61126"/>
                        <a14:foregroundMark x1="12269" y1="61126" x2="12269" y2="61126"/>
                        <a14:foregroundMark x1="19864" y1="61478" x2="19864" y2="61478"/>
                        <a14:foregroundMark x1="27945" y1="64292" x2="27945" y2="64292"/>
                        <a14:foregroundMark x1="31061" y1="65963" x2="31061" y2="65963"/>
                        <a14:foregroundMark x1="33496" y1="67546" x2="33496" y2="67546"/>
                        <a14:foregroundMark x1="32425" y1="66931" x2="32425" y2="66931"/>
                        <a14:foregroundMark x1="25219" y1="62533" x2="25219" y2="62533"/>
                        <a14:foregroundMark x1="16943" y1="59279" x2="16943" y2="59279"/>
                        <a14:foregroundMark x1="14314" y1="60686" x2="14314" y2="60686"/>
                        <a14:foregroundMark x1="47128" y1="65523" x2="47128" y2="65523"/>
                        <a14:foregroundMark x1="46446" y1="63500" x2="46446" y2="63500"/>
                        <a14:foregroundMark x1="44206" y1="67106" x2="44206" y2="67106"/>
                        <a14:foregroundMark x1="53165" y1="63500" x2="53165" y2="63500"/>
                        <a14:foregroundMark x1="60273" y1="60686" x2="60273" y2="60686"/>
                        <a14:foregroundMark x1="66991" y1="61653" x2="66991" y2="61653"/>
                        <a14:foregroundMark x1="71665" y1="46966" x2="71665" y2="46966"/>
                        <a14:foregroundMark x1="73905" y1="44151" x2="73905" y2="44151"/>
                        <a14:foregroundMark x1="72055" y1="26649" x2="72055" y2="26649"/>
                        <a14:foregroundMark x1="59104" y1="30079" x2="59104" y2="30079"/>
                        <a14:foregroundMark x1="62025" y1="30255" x2="62025" y2="30255"/>
                        <a14:foregroundMark x1="59786" y1="29464" x2="59786" y2="29464"/>
                        <a14:foregroundMark x1="72736" y1="30871" x2="72736" y2="30871"/>
                        <a14:foregroundMark x1="69620" y1="29024" x2="69620" y2="29024"/>
                        <a14:foregroundMark x1="71665" y1="28848" x2="71665" y2="28848"/>
                        <a14:foregroundMark x1="73418" y1="28408" x2="73418" y2="28408"/>
                        <a14:foregroundMark x1="61344" y1="62533" x2="61344" y2="62533"/>
                        <a14:foregroundMark x1="69231" y1="61302" x2="69231" y2="61302"/>
                      </a14:backgroundRemoval>
                    </a14:imgEffect>
                  </a14:imgLayer>
                </a14:imgProps>
              </a:ext>
              <a:ext uri="{28A0092B-C50C-407E-A947-70E740481C1C}">
                <a14:useLocalDpi xmlns:a14="http://schemas.microsoft.com/office/drawing/2010/main" val="0"/>
              </a:ext>
            </a:extLst>
          </a:blip>
          <a:stretch>
            <a:fillRect/>
          </a:stretch>
        </p:blipFill>
        <p:spPr>
          <a:xfrm>
            <a:off x="10620291" y="235479"/>
            <a:ext cx="1488011" cy="1646265"/>
          </a:xfrm>
          <a:prstGeom prst="rect">
            <a:avLst/>
          </a:prstGeom>
        </p:spPr>
      </p:pic>
    </p:spTree>
    <p:extLst>
      <p:ext uri="{BB962C8B-B14F-4D97-AF65-F5344CB8AC3E}">
        <p14:creationId xmlns:p14="http://schemas.microsoft.com/office/powerpoint/2010/main" val="13005398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What if...?</a:t>
            </a:r>
          </a:p>
        </p:txBody>
      </p:sp>
      <p:sp>
        <p:nvSpPr>
          <p:cNvPr id="2" name="Rectangle 1"/>
          <p:cNvSpPr/>
          <p:nvPr/>
        </p:nvSpPr>
        <p:spPr>
          <a:xfrm>
            <a:off x="263237" y="1664296"/>
            <a:ext cx="11305308" cy="5262979"/>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Usually, parents ask what if our child does not perform very well on the day of the tests.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are used to the children completing these tests.  We are aware of the many factors that could have an influence on the day and we take these into account when using the tests</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as evidence.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usual concerns are, what if they’re:</a:t>
            </a:r>
          </a:p>
          <a:p>
            <a:pPr marL="914400" lvl="1" indent="-4572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too tired,</a:t>
            </a:r>
          </a:p>
          <a:p>
            <a:pPr marL="914400" lvl="1" indent="-4572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worried,</a:t>
            </a:r>
          </a:p>
          <a:p>
            <a:pPr marL="914400" lvl="1" indent="-4572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anxious or nervous,</a:t>
            </a:r>
          </a:p>
          <a:p>
            <a:pPr marL="914400" lvl="1" indent="-4572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not ready.</a:t>
            </a:r>
          </a:p>
          <a:p>
            <a:pPr marL="914400" lvl="1" indent="-457200">
              <a:buFont typeface="Arial" panose="020B0604020202020204" pitchFamily="34" charset="0"/>
              <a:buChar char="•"/>
            </a:pPr>
            <a:r>
              <a:rPr lang="en-GB" sz="2800" u="sng" dirty="0">
                <a:latin typeface="Segoe UI" panose="020B0502040204020203" pitchFamily="34" charset="0"/>
                <a:ea typeface="Segoe UI Black" charset="0"/>
                <a:cs typeface="Segoe UI" panose="020B0502040204020203" pitchFamily="34" charset="0"/>
              </a:rPr>
              <a:t>What are your worries or concerns?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01" y="3646787"/>
            <a:ext cx="2869062" cy="30035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100" y="3750136"/>
            <a:ext cx="3453263" cy="2900201"/>
          </a:xfrm>
          <a:prstGeom prst="rect">
            <a:avLst/>
          </a:prstGeom>
        </p:spPr>
      </p:pic>
    </p:spTree>
    <p:extLst>
      <p:ext uri="{BB962C8B-B14F-4D97-AF65-F5344CB8AC3E}">
        <p14:creationId xmlns:p14="http://schemas.microsoft.com/office/powerpoint/2010/main" val="23342526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
                                        </p:tgtEl>
                                        <p:attrNameLst>
                                          <p:attrName>ppt_x</p:attrName>
                                        </p:attrNameLst>
                                      </p:cBhvr>
                                      <p:tavLst>
                                        <p:tav tm="0">
                                          <p:val>
                                            <p:strVal val="ppt_x"/>
                                          </p:val>
                                        </p:tav>
                                        <p:tav tm="100000">
                                          <p:val>
                                            <p:strVal val="ppt_x"/>
                                          </p:val>
                                        </p:tav>
                                      </p:tavLst>
                                    </p:anim>
                                    <p:anim calcmode="lin" valueType="num">
                                      <p:cBhvr additive="base">
                                        <p:cTn id="42" dur="500"/>
                                        <p:tgtEl>
                                          <p:spTgt spid="3"/>
                                        </p:tgtEl>
                                        <p:attrNameLst>
                                          <p:attrName>ppt_y</p:attrName>
                                        </p:attrNameLst>
                                      </p:cBhvr>
                                      <p:tavLst>
                                        <p:tav tm="0">
                                          <p:val>
                                            <p:strVal val="ppt_y"/>
                                          </p:val>
                                        </p:tav>
                                        <p:tav tm="100000">
                                          <p:val>
                                            <p:strVal val="1+ppt_h/2"/>
                                          </p:val>
                                        </p:tav>
                                      </p:tavLst>
                                    </p:anim>
                                    <p:set>
                                      <p:cBhvr>
                                        <p:cTn id="43" dur="1" fill="hold">
                                          <p:stCondLst>
                                            <p:cond delay="4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6" y="273439"/>
            <a:ext cx="10111303" cy="1323439"/>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Further Dates</a:t>
            </a:r>
          </a:p>
          <a:p>
            <a:r>
              <a:rPr lang="en-GB" sz="4000" b="1" dirty="0">
                <a:latin typeface="Segoe UI Black" charset="0"/>
                <a:ea typeface="Segoe UI Black" charset="0"/>
                <a:cs typeface="Segoe UI Black" charset="0"/>
              </a:rPr>
              <a:t>...and finally, are there any questions?</a:t>
            </a:r>
          </a:p>
        </p:txBody>
      </p:sp>
      <p:sp>
        <p:nvSpPr>
          <p:cNvPr id="8" name="Rectangle 7"/>
          <p:cNvSpPr/>
          <p:nvPr/>
        </p:nvSpPr>
        <p:spPr>
          <a:xfrm>
            <a:off x="277985" y="2016664"/>
            <a:ext cx="11305308" cy="2246769"/>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KS1 tests will happen in May.</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SATs Workshops for Parents</a:t>
            </a:r>
          </a:p>
          <a:p>
            <a:pPr marL="1028700" lvl="1"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are hoping to hold further workshops on Reading and Mathematics.  At the moment the dates and the workshops are to be confirmed.</a:t>
            </a: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1202" y="4398351"/>
            <a:ext cx="3415089" cy="2561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065" y="4398351"/>
            <a:ext cx="3415089" cy="2561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1024" y="4398351"/>
            <a:ext cx="3415089" cy="2561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p:nvPicPr>
        <p:blipFill>
          <a:blip r:embed="rId4" cstate="print">
            <a:duotone>
              <a:prstClr val="black"/>
              <a:srgbClr val="00FF00">
                <a:tint val="45000"/>
                <a:satMod val="400000"/>
              </a:srgbClr>
            </a:duotone>
            <a:extLst>
              <a:ext uri="{28A0092B-C50C-407E-A947-70E740481C1C}">
                <a14:useLocalDpi xmlns:a14="http://schemas.microsoft.com/office/drawing/2010/main" val="0"/>
              </a:ext>
            </a:extLst>
          </a:blip>
          <a:srcRect/>
          <a:stretch>
            <a:fillRect/>
          </a:stretch>
        </p:blipFill>
        <p:spPr bwMode="auto">
          <a:xfrm>
            <a:off x="5946113" y="4398351"/>
            <a:ext cx="3415089" cy="256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995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1"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additive="base">
                                        <p:cTn id="42" dur="500" fill="hold"/>
                                        <p:tgtEl>
                                          <p:spTgt spid="1026"/>
                                        </p:tgtEl>
                                        <p:attrNameLst>
                                          <p:attrName>ppt_x</p:attrName>
                                        </p:attrNameLst>
                                      </p:cBhvr>
                                      <p:tavLst>
                                        <p:tav tm="0">
                                          <p:val>
                                            <p:strVal val="#ppt_x"/>
                                          </p:val>
                                        </p:tav>
                                        <p:tav tm="100000">
                                          <p:val>
                                            <p:strVal val="#ppt_x"/>
                                          </p:val>
                                        </p:tav>
                                      </p:tavLst>
                                    </p:anim>
                                    <p:anim calcmode="lin" valueType="num">
                                      <p:cBhvr additive="base">
                                        <p:cTn id="43"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US" sz="4000" b="1" dirty="0">
                <a:latin typeface="Segoe UI Black" charset="0"/>
                <a:ea typeface="Segoe UI Black" charset="0"/>
                <a:cs typeface="Segoe UI Black" charset="0"/>
              </a:rPr>
              <a:t>Assessment Without Levels</a:t>
            </a:r>
          </a:p>
        </p:txBody>
      </p:sp>
      <p:sp>
        <p:nvSpPr>
          <p:cNvPr id="2" name="Rectangle 1"/>
          <p:cNvSpPr/>
          <p:nvPr/>
        </p:nvSpPr>
        <p:spPr>
          <a:xfrm>
            <a:off x="858982" y="1881745"/>
            <a:ext cx="10681853"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previous National Curriculum was judged against ‘levels’.  These were abolished with the publishing of the current National Curriculum in 2014.</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Year 2 is now teacher assessed.  We plan, teach, assess and track the children’s work alongside a set of objectives taken from the National Curriculum for Year 2.  This is referred to as the Teacher Assessment Framework.</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tests, often referred to as SATs, form a part of this assessment.  We do not assess the children exclusively using these tests.  They are used alongside the children’s work to make a judgement.</a:t>
            </a:r>
          </a:p>
        </p:txBody>
      </p:sp>
    </p:spTree>
    <p:extLst>
      <p:ext uri="{BB962C8B-B14F-4D97-AF65-F5344CB8AC3E}">
        <p14:creationId xmlns:p14="http://schemas.microsoft.com/office/powerpoint/2010/main" val="7312109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US" sz="4000" b="1" dirty="0">
                <a:latin typeface="Segoe UI Black" charset="0"/>
                <a:ea typeface="Segoe UI Black" charset="0"/>
                <a:cs typeface="Segoe UI Black" charset="0"/>
              </a:rPr>
              <a:t>Teacher Assessment Framework</a:t>
            </a:r>
          </a:p>
        </p:txBody>
      </p:sp>
      <p:sp>
        <p:nvSpPr>
          <p:cNvPr id="2" name="Rectangle 1"/>
          <p:cNvSpPr/>
          <p:nvPr/>
        </p:nvSpPr>
        <p:spPr>
          <a:xfrm>
            <a:off x="858982" y="1881745"/>
            <a:ext cx="10681853"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Department for Education, a part of the Government, has released a focused and objective led assessment framework.</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assess the children’s work using these objectives and standards in English (Reading and Writing), Mathematics and Science (there are no tests for Science).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gather evidence from the children’s work in the classroom and from the SATs tests.  We then decide if the children are </a:t>
            </a:r>
            <a:r>
              <a:rPr lang="en-GB" sz="2800" b="1" dirty="0">
                <a:latin typeface="Segoe UI" panose="020B0502040204020203" pitchFamily="34" charset="0"/>
                <a:ea typeface="Segoe UI Black" charset="0"/>
                <a:cs typeface="Segoe UI" panose="020B0502040204020203" pitchFamily="34" charset="0"/>
              </a:rPr>
              <a:t>working towards</a:t>
            </a:r>
            <a:r>
              <a:rPr lang="en-GB" sz="2800" dirty="0">
                <a:latin typeface="Segoe UI" panose="020B0502040204020203" pitchFamily="34" charset="0"/>
                <a:ea typeface="Segoe UI Black" charset="0"/>
                <a:cs typeface="Segoe UI" panose="020B0502040204020203" pitchFamily="34" charset="0"/>
              </a:rPr>
              <a:t>, </a:t>
            </a:r>
            <a:r>
              <a:rPr lang="en-GB" sz="2800" b="1" dirty="0">
                <a:latin typeface="Segoe UI" panose="020B0502040204020203" pitchFamily="34" charset="0"/>
                <a:ea typeface="Segoe UI Black" charset="0"/>
                <a:cs typeface="Segoe UI" panose="020B0502040204020203" pitchFamily="34" charset="0"/>
              </a:rPr>
              <a:t>working at </a:t>
            </a:r>
            <a:r>
              <a:rPr lang="en-GB" sz="2800" dirty="0">
                <a:latin typeface="Segoe UI" panose="020B0502040204020203" pitchFamily="34" charset="0"/>
                <a:ea typeface="Segoe UI Black" charset="0"/>
                <a:cs typeface="Segoe UI" panose="020B0502040204020203" pitchFamily="34" charset="0"/>
              </a:rPr>
              <a:t>or </a:t>
            </a:r>
            <a:r>
              <a:rPr lang="en-GB" sz="2800" b="1" dirty="0">
                <a:latin typeface="Segoe UI" panose="020B0502040204020203" pitchFamily="34" charset="0"/>
                <a:ea typeface="Segoe UI Black" charset="0"/>
                <a:cs typeface="Segoe UI" panose="020B0502040204020203" pitchFamily="34" charset="0"/>
              </a:rPr>
              <a:t>working at greater depth </a:t>
            </a:r>
            <a:r>
              <a:rPr lang="en-GB" sz="2800" dirty="0">
                <a:latin typeface="Segoe UI" panose="020B0502040204020203" pitchFamily="34" charset="0"/>
                <a:ea typeface="Segoe UI Black" charset="0"/>
                <a:cs typeface="Segoe UI" panose="020B0502040204020203" pitchFamily="34" charset="0"/>
              </a:rPr>
              <a:t>for the expected standard.</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primarily look at the children’s work across the year to gather this evidence.</a:t>
            </a:r>
          </a:p>
        </p:txBody>
      </p:sp>
    </p:spTree>
    <p:extLst>
      <p:ext uri="{BB962C8B-B14F-4D97-AF65-F5344CB8AC3E}">
        <p14:creationId xmlns:p14="http://schemas.microsoft.com/office/powerpoint/2010/main" val="2229138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US" sz="4000" b="1" dirty="0">
                <a:latin typeface="Segoe UI Black" charset="0"/>
                <a:ea typeface="Segoe UI Black" charset="0"/>
                <a:cs typeface="Segoe UI Black" charset="0"/>
              </a:rPr>
              <a:t>Teacher Assessment Framework</a:t>
            </a:r>
          </a:p>
        </p:txBody>
      </p:sp>
      <p:sp>
        <p:nvSpPr>
          <p:cNvPr id="2" name="Rectangle 1"/>
          <p:cNvSpPr/>
          <p:nvPr/>
        </p:nvSpPr>
        <p:spPr>
          <a:xfrm>
            <a:off x="858983" y="1881745"/>
            <a:ext cx="9767454" cy="3970318"/>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provided a </a:t>
            </a:r>
            <a:r>
              <a:rPr lang="en-GB" sz="2800" i="1" dirty="0">
                <a:latin typeface="Segoe UI" panose="020B0502040204020203" pitchFamily="34" charset="0"/>
                <a:ea typeface="Segoe UI Black" charset="0"/>
                <a:cs typeface="Segoe UI" panose="020B0502040204020203" pitchFamily="34" charset="0"/>
              </a:rPr>
              <a:t>paraphrased</a:t>
            </a:r>
            <a:r>
              <a:rPr lang="en-GB" sz="2800" dirty="0">
                <a:latin typeface="Segoe UI" panose="020B0502040204020203" pitchFamily="34" charset="0"/>
                <a:ea typeface="Segoe UI Black" charset="0"/>
                <a:cs typeface="Segoe UI" panose="020B0502040204020203" pitchFamily="34" charset="0"/>
              </a:rPr>
              <a:t> copy of the Teacher Assessment Framework for </a:t>
            </a:r>
            <a:r>
              <a:rPr lang="en-GB" sz="2800" i="1" dirty="0">
                <a:latin typeface="Segoe UI" panose="020B0502040204020203" pitchFamily="34" charset="0"/>
                <a:ea typeface="Segoe UI Black" charset="0"/>
                <a:cs typeface="Segoe UI" panose="020B0502040204020203" pitchFamily="34" charset="0"/>
              </a:rPr>
              <a:t>working at </a:t>
            </a:r>
            <a:r>
              <a:rPr lang="en-GB" sz="2800" dirty="0">
                <a:latin typeface="Segoe UI" panose="020B0502040204020203" pitchFamily="34" charset="0"/>
                <a:ea typeface="Segoe UI Black" charset="0"/>
                <a:cs typeface="Segoe UI" panose="020B0502040204020203" pitchFamily="34" charset="0"/>
              </a:rPr>
              <a:t>the expected standard in the </a:t>
            </a:r>
            <a:r>
              <a:rPr lang="en-GB" sz="2800" i="1" dirty="0">
                <a:latin typeface="Segoe UI" panose="020B0502040204020203" pitchFamily="34" charset="0"/>
                <a:ea typeface="Segoe UI Black" charset="0"/>
                <a:cs typeface="Segoe UI" panose="020B0502040204020203" pitchFamily="34" charset="0"/>
              </a:rPr>
              <a:t>Year Two Parents’ Information</a:t>
            </a:r>
            <a:r>
              <a:rPr lang="en-GB" sz="2800" dirty="0">
                <a:latin typeface="Segoe UI" panose="020B0502040204020203" pitchFamily="34" charset="0"/>
                <a:ea typeface="Segoe UI Black" charset="0"/>
                <a:cs typeface="Segoe UI" panose="020B0502040204020203" pitchFamily="34" charset="0"/>
              </a:rPr>
              <a:t> booklet at the start of the year.</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You can also download a copy of the framework from </a:t>
            </a:r>
            <a:r>
              <a:rPr lang="en-GB" sz="2800" dirty="0">
                <a:latin typeface="Segoe UI" panose="020B0502040204020203" pitchFamily="34" charset="0"/>
                <a:ea typeface="Segoe UI Black" charset="0"/>
                <a:cs typeface="Segoe UI" panose="020B0502040204020203" pitchFamily="34" charset="0"/>
                <a:hlinkClick r:id="rId4"/>
              </a:rPr>
              <a:t>https://www.gov.uk/government/publications/teacher-assessment-frameworks-at-the-end-of-key-stage-1</a:t>
            </a:r>
            <a:r>
              <a:rPr lang="en-GB" sz="2800" dirty="0">
                <a:latin typeface="Segoe UI" panose="020B0502040204020203" pitchFamily="34" charset="0"/>
                <a:ea typeface="Segoe UI Black" charset="0"/>
                <a:cs typeface="Segoe UI" panose="020B0502040204020203" pitchFamily="34" charset="0"/>
              </a:rPr>
              <a:t> </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This is also available on Walter Infant School’s website, along with the </a:t>
            </a:r>
            <a:r>
              <a:rPr lang="en-GB" sz="2800" i="1" dirty="0">
                <a:latin typeface="Segoe UI" panose="020B0502040204020203" pitchFamily="34" charset="0"/>
                <a:ea typeface="Segoe UI Black" charset="0"/>
                <a:cs typeface="Segoe UI" panose="020B0502040204020203" pitchFamily="34" charset="0"/>
              </a:rPr>
              <a:t>Year Two Parents’ Information</a:t>
            </a:r>
            <a:r>
              <a:rPr lang="en-GB" sz="2800" dirty="0">
                <a:latin typeface="Segoe UI" panose="020B0502040204020203" pitchFamily="34" charset="0"/>
                <a:ea typeface="Segoe UI Black" charset="0"/>
                <a:cs typeface="Segoe UI" panose="020B0502040204020203" pitchFamily="34" charset="0"/>
              </a:rPr>
              <a:t> booklet.</a:t>
            </a:r>
          </a:p>
        </p:txBody>
      </p:sp>
      <p:pic>
        <p:nvPicPr>
          <p:cNvPr id="4" name="Picture 3"/>
          <p:cNvPicPr>
            <a:picLocks noChangeAspect="1"/>
          </p:cNvPicPr>
          <p:nvPr/>
        </p:nvPicPr>
        <p:blipFill rotWithShape="1">
          <a:blip r:embed="rId5"/>
          <a:srcRect l="30514" t="1042" r="30940" b="4072"/>
          <a:stretch/>
        </p:blipFill>
        <p:spPr>
          <a:xfrm>
            <a:off x="10293926" y="4377586"/>
            <a:ext cx="1741857" cy="2410691"/>
          </a:xfrm>
          <a:prstGeom prst="rect">
            <a:avLst/>
          </a:prstGeom>
        </p:spPr>
      </p:pic>
    </p:spTree>
    <p:extLst>
      <p:ext uri="{BB962C8B-B14F-4D97-AF65-F5344CB8AC3E}">
        <p14:creationId xmlns:p14="http://schemas.microsoft.com/office/powerpoint/2010/main" val="2542271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US" sz="4000" b="1" dirty="0">
                <a:latin typeface="Segoe UI Black" charset="0"/>
                <a:ea typeface="Segoe UI Black" charset="0"/>
                <a:cs typeface="Segoe UI Black" charset="0"/>
              </a:rPr>
              <a:t>Coming to a Decision</a:t>
            </a:r>
          </a:p>
        </p:txBody>
      </p:sp>
      <p:graphicFrame>
        <p:nvGraphicFramePr>
          <p:cNvPr id="6" name="Diagram 5">
            <a:extLst>
              <a:ext uri="{FF2B5EF4-FFF2-40B4-BE49-F238E27FC236}">
                <a16:creationId xmlns:a16="http://schemas.microsoft.com/office/drawing/2014/main" id="{343FBE32-894C-40CD-8D3A-283946097113}"/>
              </a:ext>
            </a:extLst>
          </p:cNvPr>
          <p:cNvGraphicFramePr/>
          <p:nvPr>
            <p:extLst>
              <p:ext uri="{D42A27DB-BD31-4B8C-83A1-F6EECF244321}">
                <p14:modId xmlns:p14="http://schemas.microsoft.com/office/powerpoint/2010/main" val="3993099804"/>
              </p:ext>
            </p:extLst>
          </p:nvPr>
        </p:nvGraphicFramePr>
        <p:xfrm>
          <a:off x="805543" y="1348094"/>
          <a:ext cx="10580914" cy="5414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7679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Year 2 Tests or SATs</a:t>
            </a:r>
          </a:p>
        </p:txBody>
      </p:sp>
      <p:sp>
        <p:nvSpPr>
          <p:cNvPr id="2" name="Rectangle 1"/>
          <p:cNvSpPr/>
          <p:nvPr/>
        </p:nvSpPr>
        <p:spPr>
          <a:xfrm>
            <a:off x="858982" y="1881745"/>
            <a:ext cx="10681853" cy="4154984"/>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SATs consists of four tests.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Two for Mathematics and two for Reading.</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All children are expected to sit all, if not most of the tests.  Some children may be exempt from some or all of the tests.  </a:t>
            </a:r>
            <a:r>
              <a:rPr lang="en-GB" sz="2000" dirty="0">
                <a:latin typeface="Segoe UI" panose="020B0502040204020203" pitchFamily="34" charset="0"/>
                <a:ea typeface="Segoe UI Black" charset="0"/>
                <a:cs typeface="Segoe UI" panose="020B0502040204020203" pitchFamily="34" charset="0"/>
              </a:rPr>
              <a:t>(This is only done in extraordinary situations and the ultimate decision for this lies with the Head Teacher, Mrs Wheeler).</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have not seen this year’s tests, as they are confidential until the end of May.</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do not know the pass mark for the tests.  This is released in June after everyone in the country has completed the tests.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262273"/>
            <a:ext cx="1440872" cy="2053656"/>
          </a:xfrm>
          <a:prstGeom prst="rect">
            <a:avLst/>
          </a:prstGeom>
        </p:spPr>
      </p:pic>
      <p:sp>
        <p:nvSpPr>
          <p:cNvPr id="6" name="Oval 5">
            <a:extLst>
              <a:ext uri="{FF2B5EF4-FFF2-40B4-BE49-F238E27FC236}">
                <a16:creationId xmlns:a16="http://schemas.microsoft.com/office/drawing/2014/main" id="{9986CC1E-3199-4E5B-87CC-83964F4648AA}"/>
              </a:ext>
            </a:extLst>
          </p:cNvPr>
          <p:cNvSpPr/>
          <p:nvPr/>
        </p:nvSpPr>
        <p:spPr>
          <a:xfrm>
            <a:off x="200153" y="6164963"/>
            <a:ext cx="471949" cy="4570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0221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The </a:t>
            </a:r>
            <a:r>
              <a:rPr lang="en-GB" sz="4000" b="1" dirty="0" err="1">
                <a:latin typeface="Segoe UI Black" charset="0"/>
                <a:ea typeface="Segoe UI Black" charset="0"/>
                <a:cs typeface="Segoe UI Black" charset="0"/>
              </a:rPr>
              <a:t>SPaG</a:t>
            </a:r>
            <a:r>
              <a:rPr lang="en-GB" sz="4000" b="1" dirty="0">
                <a:latin typeface="Segoe UI Black" charset="0"/>
                <a:ea typeface="Segoe UI Black" charset="0"/>
                <a:cs typeface="Segoe UI Black" charset="0"/>
              </a:rPr>
              <a:t> Test</a:t>
            </a:r>
          </a:p>
        </p:txBody>
      </p:sp>
      <p:sp>
        <p:nvSpPr>
          <p:cNvPr id="2" name="Rectangle 1"/>
          <p:cNvSpPr/>
          <p:nvPr/>
        </p:nvSpPr>
        <p:spPr>
          <a:xfrm>
            <a:off x="858982" y="1881745"/>
            <a:ext cx="10681853" cy="3539430"/>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An optional English Spelling,</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Punctuation and Grammar test</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is available.</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Since last year, we decided to not issue this test to our children.</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We prefer the children focused on their amazing writing and demonstrated their ability through their work in the classroom.</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In the past, we have found that the Spelling, Grammar and Punctuation tests have not given us any useful information.</a:t>
            </a:r>
          </a:p>
        </p:txBody>
      </p:sp>
      <p:pic>
        <p:nvPicPr>
          <p:cNvPr id="6" name="Picture 5">
            <a:extLst>
              <a:ext uri="{FF2B5EF4-FFF2-40B4-BE49-F238E27FC236}">
                <a16:creationId xmlns:a16="http://schemas.microsoft.com/office/drawing/2014/main" id="{20094738-1460-4CA9-A134-F7537BFB905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1174" y="385306"/>
            <a:ext cx="4252900" cy="2835267"/>
          </a:xfrm>
          <a:prstGeom prst="rect">
            <a:avLst/>
          </a:prstGeom>
        </p:spPr>
      </p:pic>
    </p:spTree>
    <p:extLst>
      <p:ext uri="{BB962C8B-B14F-4D97-AF65-F5344CB8AC3E}">
        <p14:creationId xmlns:p14="http://schemas.microsoft.com/office/powerpoint/2010/main" val="2206320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rot="21166771">
            <a:off x="110868" y="99604"/>
            <a:ext cx="1872234" cy="1671109"/>
          </a:xfrm>
          <a:prstGeom prst="rect">
            <a:avLst/>
          </a:prstGeom>
        </p:spPr>
      </p:pic>
      <p:sp>
        <p:nvSpPr>
          <p:cNvPr id="7" name="TextBox 6"/>
          <p:cNvSpPr txBox="1"/>
          <p:nvPr/>
        </p:nvSpPr>
        <p:spPr>
          <a:xfrm>
            <a:off x="2080697" y="581215"/>
            <a:ext cx="9723376" cy="707886"/>
          </a:xfrm>
          <a:prstGeom prst="rect">
            <a:avLst/>
          </a:prstGeom>
          <a:noFill/>
        </p:spPr>
        <p:txBody>
          <a:bodyPr wrap="square" rtlCol="0" anchor="ctr">
            <a:spAutoFit/>
          </a:bodyPr>
          <a:lstStyle/>
          <a:p>
            <a:r>
              <a:rPr lang="en-GB" sz="4000" b="1" dirty="0">
                <a:latin typeface="Segoe UI Black" charset="0"/>
                <a:ea typeface="Segoe UI Black" charset="0"/>
                <a:cs typeface="Segoe UI Black" charset="0"/>
              </a:rPr>
              <a:t>Reading Tests</a:t>
            </a:r>
          </a:p>
        </p:txBody>
      </p:sp>
      <p:sp>
        <p:nvSpPr>
          <p:cNvPr id="2" name="Rectangle 1"/>
          <p:cNvSpPr/>
          <p:nvPr/>
        </p:nvSpPr>
        <p:spPr>
          <a:xfrm>
            <a:off x="13272" y="1881745"/>
            <a:ext cx="11984764" cy="4832092"/>
          </a:xfrm>
          <a:prstGeom prst="rect">
            <a:avLst/>
          </a:prstGeom>
        </p:spPr>
        <p:txBody>
          <a:bodyPr wrap="square">
            <a:spAutoFit/>
          </a:bodyPr>
          <a:lstStyle/>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Reading test consists of two papers.</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The questions are designed to check the children’s</a:t>
            </a:r>
            <a:br>
              <a:rPr lang="en-GB" sz="2800" dirty="0">
                <a:latin typeface="Segoe UI" panose="020B0502040204020203" pitchFamily="34" charset="0"/>
                <a:ea typeface="Segoe UI Black" charset="0"/>
                <a:cs typeface="Segoe UI" panose="020B0502040204020203" pitchFamily="34" charset="0"/>
              </a:rPr>
            </a:br>
            <a:r>
              <a:rPr lang="en-GB" sz="2800" dirty="0">
                <a:latin typeface="Segoe UI" panose="020B0502040204020203" pitchFamily="34" charset="0"/>
                <a:ea typeface="Segoe UI Black" charset="0"/>
                <a:cs typeface="Segoe UI" panose="020B0502040204020203" pitchFamily="34" charset="0"/>
              </a:rPr>
              <a:t>comprehension of the text.</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Paper One - is made up of two different text types; a short narrative and an information text.  The questions are presented alongside the text.</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Paper Two: is made up of a longer narrative text and an information text.  It consists of a reading booklet and separate question booklet.  It does tell the children which page they will find the answer on.</a:t>
            </a:r>
          </a:p>
          <a:p>
            <a:pPr marL="571500" indent="-571500">
              <a:buFont typeface="Arial" panose="020B0604020202020204" pitchFamily="34" charset="0"/>
              <a:buChar char="•"/>
            </a:pPr>
            <a:r>
              <a:rPr lang="en-GB" sz="2800" dirty="0">
                <a:latin typeface="Segoe UI" panose="020B0502040204020203" pitchFamily="34" charset="0"/>
                <a:ea typeface="Segoe UI Black" charset="0"/>
                <a:cs typeface="Segoe UI" panose="020B0502040204020203" pitchFamily="34" charset="0"/>
              </a:rPr>
              <a:t>Sometimes there is a poem.  This has appeared in Paper One and in Paper two in the past.  However, last year it wasn’t in either!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598" y="127116"/>
            <a:ext cx="2093476" cy="3004011"/>
          </a:xfrm>
          <a:prstGeom prst="rect">
            <a:avLst/>
          </a:prstGeom>
        </p:spPr>
      </p:pic>
    </p:spTree>
    <p:extLst>
      <p:ext uri="{BB962C8B-B14F-4D97-AF65-F5344CB8AC3E}">
        <p14:creationId xmlns:p14="http://schemas.microsoft.com/office/powerpoint/2010/main" val="39166305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2187</Words>
  <Application>Microsoft Office PowerPoint</Application>
  <PresentationFormat>Widescreen</PresentationFormat>
  <Paragraphs>204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Segoe UI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Lee</dc:creator>
  <cp:lastModifiedBy>Justin Matthew Lee</cp:lastModifiedBy>
  <cp:revision>37</cp:revision>
  <cp:lastPrinted>2019-02-04T07:44:37Z</cp:lastPrinted>
  <dcterms:created xsi:type="dcterms:W3CDTF">2019-02-01T15:01:03Z</dcterms:created>
  <dcterms:modified xsi:type="dcterms:W3CDTF">2020-03-13T14:41:31Z</dcterms:modified>
</cp:coreProperties>
</file>