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9872663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8"/>
    <p:restoredTop sz="94674"/>
  </p:normalViewPr>
  <p:slideViewPr>
    <p:cSldViewPr snapToGrid="0" snapToObjects="1">
      <p:cViewPr varScale="1">
        <p:scale>
          <a:sx n="69" d="100"/>
          <a:sy n="69" d="100"/>
        </p:scale>
        <p:origin x="132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1A722-3840-EE44-B2F7-81ED47EF1128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225" y="645661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B5D90-400F-4D4E-A496-718A850E9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73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225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27026-68D6-EC43-88E3-FDDEC2A3DF15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08363" y="849313"/>
            <a:ext cx="305593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267" y="3271381"/>
            <a:ext cx="789813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225" y="645661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2D498-3198-764E-B110-121B1FE90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7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05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29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19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36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92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77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60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00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97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57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01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14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82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00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71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91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64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2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19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D498-3198-764E-B110-121B1FE909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23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B014-BC1D-A841-8410-49F1E153934F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6B4-98AC-E44A-8502-F80BC1294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B014-BC1D-A841-8410-49F1E153934F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6B4-98AC-E44A-8502-F80BC1294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B014-BC1D-A841-8410-49F1E153934F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6B4-98AC-E44A-8502-F80BC1294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B014-BC1D-A841-8410-49F1E153934F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6B4-98AC-E44A-8502-F80BC1294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B014-BC1D-A841-8410-49F1E153934F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6B4-98AC-E44A-8502-F80BC1294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B014-BC1D-A841-8410-49F1E153934F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6B4-98AC-E44A-8502-F80BC1294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B014-BC1D-A841-8410-49F1E153934F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6B4-98AC-E44A-8502-F80BC1294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B014-BC1D-A841-8410-49F1E153934F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6B4-98AC-E44A-8502-F80BC1294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B014-BC1D-A841-8410-49F1E153934F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6B4-98AC-E44A-8502-F80BC1294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B014-BC1D-A841-8410-49F1E153934F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6B4-98AC-E44A-8502-F80BC1294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4B014-BC1D-A841-8410-49F1E153934F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3C6B4-98AC-E44A-8502-F80BC1294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4B014-BC1D-A841-8410-49F1E153934F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3C6B4-98AC-E44A-8502-F80BC1294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2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v.uk/government/publications/teacher-assessment-frameworks-at-the-end-of-key-stage-1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09950"/>
            <a:ext cx="9144000" cy="29854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Walter Infant School</a:t>
            </a:r>
          </a:p>
          <a:p>
            <a:pPr algn="ctr"/>
            <a:r>
              <a:rPr lang="en-US" sz="2800" b="1" dirty="0" smtClean="0">
                <a:latin typeface="Segoe UI Black" charset="0"/>
                <a:ea typeface="Segoe UI Black" charset="0"/>
                <a:cs typeface="Segoe UI Black" charset="0"/>
              </a:rPr>
              <a:t>To be the best I can be</a:t>
            </a:r>
          </a:p>
          <a:p>
            <a:pPr algn="ctr"/>
            <a:endParaRPr lang="en-US" sz="4000" b="1" dirty="0">
              <a:latin typeface="Segoe UI Black" charset="0"/>
              <a:ea typeface="Segoe UI Black" charset="0"/>
              <a:cs typeface="Segoe UI Black" charset="0"/>
            </a:endParaRPr>
          </a:p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Key Stage One</a:t>
            </a:r>
          </a:p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National Curriculum Assessments</a:t>
            </a:r>
            <a:endParaRPr lang="en-US" sz="3600" b="1" dirty="0" smtClean="0">
              <a:latin typeface="Segoe UI Black" charset="0"/>
              <a:ea typeface="Segoe UI Black" charset="0"/>
              <a:cs typeface="Segoe UI Blac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4" b="98900" l="2502" r="97141">
                        <a14:foregroundMark x1="2502" y1="2529" x2="97141" y2="1264"/>
                        <a14:foregroundMark x1="92638" y1="13194" x2="77127" y2="74272"/>
                        <a14:foregroundMark x1="88778" y1="7971" x2="9936" y2="5498"/>
                        <a14:foregroundMark x1="10936" y1="7257" x2="37741" y2="85212"/>
                        <a14:foregroundMark x1="43531" y1="95162" x2="56112" y2="94667"/>
                        <a14:foregroundMark x1="49678" y1="98900" x2="49678" y2="98900"/>
                        <a14:backgroundMark x1="80986" y1="94008" x2="96069" y2="77350"/>
                        <a14:backgroundMark x1="3931" y1="75921" x2="33095" y2="96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26" y="1813854"/>
            <a:ext cx="1474748" cy="191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5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0215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Mathematics Test Examples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6276" r="20199" b="13097"/>
          <a:stretch/>
        </p:blipFill>
        <p:spPr bwMode="auto">
          <a:xfrm>
            <a:off x="706582" y="2161307"/>
            <a:ext cx="3338945" cy="433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8" t="12406" r="18869" b="16097"/>
          <a:stretch/>
        </p:blipFill>
        <p:spPr bwMode="auto">
          <a:xfrm>
            <a:off x="4994946" y="2161307"/>
            <a:ext cx="3362272" cy="433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4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30750"/>
            <a:ext cx="9144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English Grammar, Punctuation and Spelling Tests (</a:t>
            </a:r>
            <a:r>
              <a:rPr lang="en-US" sz="4000" b="1" dirty="0" err="1" smtClean="0">
                <a:latin typeface="Segoe UI Black" charset="0"/>
                <a:ea typeface="Segoe UI Black" charset="0"/>
                <a:cs typeface="Segoe UI Black" charset="0"/>
              </a:rPr>
              <a:t>SPaG</a:t>
            </a:r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715151"/>
            <a:ext cx="9144000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The English Grammar, Punctuation and Spelling test consists of two papers.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Paper One: is a spelling test, which consists of 20 words.  They are </a:t>
            </a:r>
            <a:r>
              <a:rPr lang="en-US" sz="2400" b="1" dirty="0" err="1" smtClean="0">
                <a:latin typeface="Segoe UI Black" charset="0"/>
                <a:ea typeface="Segoe UI Black" charset="0"/>
                <a:cs typeface="Segoe UI Black" charset="0"/>
              </a:rPr>
              <a:t>are</a:t>
            </a: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 based on spelling patterns that are taught in Year 2.</a:t>
            </a:r>
            <a:endParaRPr lang="en-US" sz="2400" b="1" i="1" dirty="0" smtClean="0">
              <a:latin typeface="Segoe UI Black" charset="0"/>
              <a:ea typeface="Segoe UI Black" charset="0"/>
              <a:cs typeface="Segoe UI Black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Paper Two: </a:t>
            </a: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are questions to assess the children’s understanding of punctuation and grammar.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Unlike the Mathematics and Reading papers, which are mandatory, the English Grammar, Punctuation and Spelling tests are optional.  As a school, we will decide if the children are ready for these tests.</a:t>
            </a:r>
          </a:p>
        </p:txBody>
      </p:sp>
    </p:spTree>
    <p:extLst>
      <p:ext uri="{BB962C8B-B14F-4D97-AF65-F5344CB8AC3E}">
        <p14:creationId xmlns:p14="http://schemas.microsoft.com/office/powerpoint/2010/main" val="416985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30750"/>
            <a:ext cx="9144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English Grammar, Punctuation and Spelling Tests Examples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4502" t="17968" r="66172" b="41407"/>
          <a:stretch/>
        </p:blipFill>
        <p:spPr>
          <a:xfrm>
            <a:off x="1841550" y="2745508"/>
            <a:ext cx="1683449" cy="1989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543" t="30469" r="27746" b="36947"/>
          <a:stretch/>
        </p:blipFill>
        <p:spPr>
          <a:xfrm>
            <a:off x="301669" y="4926358"/>
            <a:ext cx="4763212" cy="14862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9356" t="26823" r="43851" b="15105"/>
          <a:stretch/>
        </p:blipFill>
        <p:spPr>
          <a:xfrm>
            <a:off x="5524500" y="2608211"/>
            <a:ext cx="3341533" cy="407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7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0215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Scaled Scoring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2244097"/>
            <a:ext cx="9144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We do not know what the pass mark is for any of the tests.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We combine the scores from both tests.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The raw score is converted into a scaled score.  These are released early June.</a:t>
            </a:r>
            <a:endParaRPr lang="en-GB" sz="2400" b="1" dirty="0">
              <a:latin typeface="Segoe UI Black" charset="0"/>
              <a:ea typeface="Segoe UI Black" charset="0"/>
              <a:cs typeface="Segoe UI Black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Once converted into a scaled score the pass mark is 100.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A scaled score of 100 means that the children are operating at age related expectations.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A scaled score below 100 means that the children are operating below age related expectations.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A scaled score above 100 means that the children are operating above age related expectations. </a:t>
            </a:r>
          </a:p>
        </p:txBody>
      </p:sp>
    </p:spTree>
    <p:extLst>
      <p:ext uri="{BB962C8B-B14F-4D97-AF65-F5344CB8AC3E}">
        <p14:creationId xmlns:p14="http://schemas.microsoft.com/office/powerpoint/2010/main" val="20229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0215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Scaled Scoring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2244097"/>
            <a:ext cx="91440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This is a sampling of the 2017 tests raw score to a scaled score conversion.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816680"/>
              </p:ext>
            </p:extLst>
          </p:nvPr>
        </p:nvGraphicFramePr>
        <p:xfrm>
          <a:off x="68417" y="3208649"/>
          <a:ext cx="90071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833">
                  <a:extLst>
                    <a:ext uri="{9D8B030D-6E8A-4147-A177-3AD203B41FA5}">
                      <a16:colId xmlns:a16="http://schemas.microsoft.com/office/drawing/2014/main" val="2764160177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3918504386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816409434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3314322495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288079914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1553221251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321255569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17552374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95648244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1525073051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3903309231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3425777201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2068623453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1138729133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1500979466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3497301851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6617896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900" b="0" dirty="0" smtClean="0"/>
                        <a:t>Raw</a:t>
                      </a:r>
                      <a:endParaRPr lang="en-GB" sz="900" b="0" dirty="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3-8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9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10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11-12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13-14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15-16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17-18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19-20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21-22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23-25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26-27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28-29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30-32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33-34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35-36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37-39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14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900" b="0" dirty="0" smtClean="0"/>
                        <a:t>Scaled</a:t>
                      </a:r>
                      <a:endParaRPr lang="en-GB" sz="900" b="0" dirty="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85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86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87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88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89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90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91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92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93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94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95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96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97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98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99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100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3459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016505"/>
              </p:ext>
            </p:extLst>
          </p:nvPr>
        </p:nvGraphicFramePr>
        <p:xfrm>
          <a:off x="333333" y="4298482"/>
          <a:ext cx="847732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833">
                  <a:extLst>
                    <a:ext uri="{9D8B030D-6E8A-4147-A177-3AD203B41FA5}">
                      <a16:colId xmlns:a16="http://schemas.microsoft.com/office/drawing/2014/main" val="2764160177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3918504386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816409434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3314322495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288079914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1553221251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321255569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17552374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95648244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1525073051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3903309231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3425777201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2068623453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1138729133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1500979466"/>
                    </a:ext>
                  </a:extLst>
                </a:gridCol>
                <a:gridCol w="529833">
                  <a:extLst>
                    <a:ext uri="{9D8B030D-6E8A-4147-A177-3AD203B41FA5}">
                      <a16:colId xmlns:a16="http://schemas.microsoft.com/office/drawing/2014/main" val="34973018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900" b="0" dirty="0" smtClean="0"/>
                        <a:t>Raw</a:t>
                      </a:r>
                      <a:endParaRPr lang="en-GB" sz="900" b="0" dirty="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40-41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42-43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44-45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46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47-48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49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50-51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52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53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54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55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56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-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57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58-60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14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900" b="0" dirty="0" smtClean="0"/>
                        <a:t>Scaled</a:t>
                      </a:r>
                      <a:endParaRPr lang="en-GB" sz="900" b="0" dirty="0"/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101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102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103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104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105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106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107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108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109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110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111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112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113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114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/>
                        <a:t>115</a:t>
                      </a:r>
                      <a:endParaRPr lang="en-GB" sz="1100" b="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34590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3" y="5157682"/>
            <a:ext cx="91440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Please note: this is an example taken from the 2017 tests’ raw score to a scaled score conversion.  This was only used for that year and may not be the same for this year’s tests.</a:t>
            </a:r>
          </a:p>
        </p:txBody>
      </p:sp>
    </p:spTree>
    <p:extLst>
      <p:ext uri="{BB962C8B-B14F-4D97-AF65-F5344CB8AC3E}">
        <p14:creationId xmlns:p14="http://schemas.microsoft.com/office/powerpoint/2010/main" val="39507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0215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Coming to a Final </a:t>
            </a:r>
            <a:r>
              <a:rPr lang="en-US" sz="4000" b="1" dirty="0">
                <a:latin typeface="Segoe UI Black" charset="0"/>
                <a:ea typeface="Segoe UI Black" charset="0"/>
                <a:cs typeface="Segoe UI Black" charset="0"/>
              </a:rPr>
              <a:t>D</a:t>
            </a:r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ecision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2244097"/>
            <a:ext cx="9144000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The scaled scores are used alongside the children’s work in their books and records that we have kept for English and Mathematics.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We do not make our final decision based solely on the tests.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We use the evidence in the children’s </a:t>
            </a: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books and </a:t>
            </a: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the tests to come to a professional judgement on whether your child is: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Working towards the expected standard (WTS);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Working at the expected standard (EXS);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Working at greater depth (GDS).</a:t>
            </a:r>
          </a:p>
        </p:txBody>
      </p:sp>
    </p:spTree>
    <p:extLst>
      <p:ext uri="{BB962C8B-B14F-4D97-AF65-F5344CB8AC3E}">
        <p14:creationId xmlns:p14="http://schemas.microsoft.com/office/powerpoint/2010/main" val="323909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0215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How to Help Your Child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2244097"/>
            <a:ext cx="9144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First and foremost reassure your child that there is nothing to worry about.  They should always try their best and be praised.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Practising spellings and arithmetic work at home will always help with the children’s learning </a:t>
            </a:r>
            <a:r>
              <a:rPr lang="en-GB" sz="2400" b="1">
                <a:latin typeface="Segoe UI Black" charset="0"/>
                <a:ea typeface="Segoe UI Black" charset="0"/>
                <a:cs typeface="Segoe UI Black" charset="0"/>
              </a:rPr>
              <a:t>and </a:t>
            </a:r>
            <a:r>
              <a:rPr lang="en-GB" sz="2400" b="1" smtClean="0">
                <a:latin typeface="Segoe UI Black" charset="0"/>
                <a:ea typeface="Segoe UI Black" charset="0"/>
                <a:cs typeface="Segoe UI Black" charset="0"/>
              </a:rPr>
              <a:t>understanding,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as well as reading with them each day.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Discuss with your child what they have learned at school today.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Make sure your child goes to bed at a suitable time to ensure a good night’s sleep and plenty of rest.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They will benefit from a healthy breakfast before coming to school and a relaxing start to the day.</a:t>
            </a:r>
          </a:p>
        </p:txBody>
      </p:sp>
    </p:spTree>
    <p:extLst>
      <p:ext uri="{BB962C8B-B14F-4D97-AF65-F5344CB8AC3E}">
        <p14:creationId xmlns:p14="http://schemas.microsoft.com/office/powerpoint/2010/main" val="18300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0215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>
                <a:latin typeface="Segoe UI Black" charset="0"/>
                <a:ea typeface="Segoe UI Black" charset="0"/>
                <a:cs typeface="Segoe UI Black" charset="0"/>
              </a:rPr>
              <a:t>Helping Your Child with Reading</a:t>
            </a:r>
            <a:endParaRPr lang="en-US" sz="4000" b="1" dirty="0" smtClean="0">
              <a:latin typeface="Segoe UI Black" charset="0"/>
              <a:ea typeface="Segoe UI Black" charset="0"/>
              <a:cs typeface="Segoe UI Blac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1944057"/>
            <a:ext cx="9144000" cy="48936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Listening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to your child read on a daily basis, at least 10-15 minutes every day.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Enjoy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stories and sharing books together.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Choose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from a wide range of texts, which includes fiction, non-fiction and poetry.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Talk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about the text before, during and after reading.  Discuss the character’s feelings and actions, the plot, try to predict events and discuss new vocabulary.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All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reading is valuable.  This could be books, magazines, newspapers, poetry, comic books and the internet.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Encourage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free choice.  Don’t just read books taken home from school; visit the local library or bookshop.</a:t>
            </a:r>
          </a:p>
        </p:txBody>
      </p:sp>
    </p:spTree>
    <p:extLst>
      <p:ext uri="{BB962C8B-B14F-4D97-AF65-F5344CB8AC3E}">
        <p14:creationId xmlns:p14="http://schemas.microsoft.com/office/powerpoint/2010/main" val="10402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0215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>
                <a:latin typeface="Segoe UI Black" charset="0"/>
                <a:ea typeface="Segoe UI Black" charset="0"/>
                <a:cs typeface="Segoe UI Black" charset="0"/>
              </a:rPr>
              <a:t>Helping Your Child with Writing</a:t>
            </a:r>
            <a:endParaRPr lang="en-US" sz="4000" b="1" dirty="0" smtClean="0">
              <a:latin typeface="Segoe UI Black" charset="0"/>
              <a:ea typeface="Segoe UI Black" charset="0"/>
              <a:cs typeface="Segoe UI Blac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1944057"/>
            <a:ext cx="9144000" cy="48936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Practise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the spellings they are given every week – try to make it fun.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Encourage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opportunities for writing.  Write letters, shopping lists, notes, stories, diaries or poems.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Write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together.  This will help the children see writing for a purpose and allow them to have a role model for writing.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Read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through the writing with the children.  Discuss how they can edit mistakes.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Always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show praise and encouragement for their writing.  Mistakes are okay to make, as writing can always be edited.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Practise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joined up handwriting.</a:t>
            </a:r>
          </a:p>
        </p:txBody>
      </p:sp>
    </p:spTree>
    <p:extLst>
      <p:ext uri="{BB962C8B-B14F-4D97-AF65-F5344CB8AC3E}">
        <p14:creationId xmlns:p14="http://schemas.microsoft.com/office/powerpoint/2010/main" val="128141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82491"/>
            <a:ext cx="9144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>
                <a:latin typeface="Segoe UI Black" charset="0"/>
                <a:ea typeface="Segoe UI Black" charset="0"/>
                <a:cs typeface="Segoe UI Black" charset="0"/>
              </a:rPr>
              <a:t>Helping Your Child </a:t>
            </a:r>
            <a:r>
              <a:rPr lang="en-GB" sz="4000" b="1" dirty="0" smtClean="0">
                <a:latin typeface="Segoe UI Black" charset="0"/>
                <a:ea typeface="Segoe UI Black" charset="0"/>
                <a:cs typeface="Segoe UI Black" charset="0"/>
              </a:rPr>
              <a:t>with Mathematics</a:t>
            </a:r>
            <a:endParaRPr lang="en-US" sz="4000" b="1" dirty="0" smtClean="0">
              <a:latin typeface="Segoe UI Black" charset="0"/>
              <a:ea typeface="Segoe UI Black" charset="0"/>
              <a:cs typeface="Segoe UI Blac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" y="2744157"/>
            <a:ext cx="9144001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Segoe UI Black" charset="0"/>
                <a:ea typeface="Segoe UI Black" charset="0"/>
                <a:cs typeface="Segoe UI Black" charset="0"/>
              </a:rPr>
              <a:t>Count </a:t>
            </a:r>
            <a:r>
              <a:rPr lang="en-GB" sz="2000" b="1" dirty="0">
                <a:latin typeface="Segoe UI Black" charset="0"/>
                <a:ea typeface="Segoe UI Black" charset="0"/>
                <a:cs typeface="Segoe UI Black" charset="0"/>
              </a:rPr>
              <a:t>and Play games involving the multiples of 2, 3, 5 and 10.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Segoe UI Black" charset="0"/>
                <a:ea typeface="Segoe UI Black" charset="0"/>
                <a:cs typeface="Segoe UI Black" charset="0"/>
              </a:rPr>
              <a:t>Play </a:t>
            </a:r>
            <a:r>
              <a:rPr lang="en-GB" sz="2000" b="1" dirty="0">
                <a:latin typeface="Segoe UI Black" charset="0"/>
                <a:ea typeface="Segoe UI Black" charset="0"/>
                <a:cs typeface="Segoe UI Black" charset="0"/>
              </a:rPr>
              <a:t>mental games, including counting different amounts forwards and backwards.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Segoe UI Black" charset="0"/>
                <a:ea typeface="Segoe UI Black" charset="0"/>
                <a:cs typeface="Segoe UI Black" charset="0"/>
              </a:rPr>
              <a:t>Encourage </a:t>
            </a:r>
            <a:r>
              <a:rPr lang="en-GB" sz="2000" b="1" dirty="0">
                <a:latin typeface="Segoe UI Black" charset="0"/>
                <a:ea typeface="Segoe UI Black" charset="0"/>
                <a:cs typeface="Segoe UI Black" charset="0"/>
              </a:rPr>
              <a:t>children to read and tell the time to the nearest five minutes.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Segoe UI Black" charset="0"/>
                <a:ea typeface="Segoe UI Black" charset="0"/>
                <a:cs typeface="Segoe UI Black" charset="0"/>
              </a:rPr>
              <a:t>Counting</a:t>
            </a:r>
            <a:r>
              <a:rPr lang="en-GB" sz="2000" b="1" dirty="0">
                <a:latin typeface="Segoe UI Black" charset="0"/>
                <a:ea typeface="Segoe UI Black" charset="0"/>
                <a:cs typeface="Segoe UI Black" charset="0"/>
              </a:rPr>
              <a:t>, including money.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Segoe UI Black" charset="0"/>
                <a:ea typeface="Segoe UI Black" charset="0"/>
                <a:cs typeface="Segoe UI Black" charset="0"/>
              </a:rPr>
              <a:t>Taking </a:t>
            </a:r>
            <a:r>
              <a:rPr lang="en-GB" sz="2000" b="1" dirty="0">
                <a:latin typeface="Segoe UI Black" charset="0"/>
                <a:ea typeface="Segoe UI Black" charset="0"/>
                <a:cs typeface="Segoe UI Black" charset="0"/>
              </a:rPr>
              <a:t>children and involving them in shopping.  This can involve many aspects of mathematics.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Segoe UI Black" charset="0"/>
                <a:ea typeface="Segoe UI Black" charset="0"/>
                <a:cs typeface="Segoe UI Black" charset="0"/>
              </a:rPr>
              <a:t>Look </a:t>
            </a:r>
            <a:r>
              <a:rPr lang="en-GB" sz="2000" b="1" dirty="0">
                <a:latin typeface="Segoe UI Black" charset="0"/>
                <a:ea typeface="Segoe UI Black" charset="0"/>
                <a:cs typeface="Segoe UI Black" charset="0"/>
              </a:rPr>
              <a:t>for and identify 2D and 3D shapes at home or when out and about.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Segoe UI Black" charset="0"/>
                <a:ea typeface="Segoe UI Black" charset="0"/>
                <a:cs typeface="Segoe UI Black" charset="0"/>
              </a:rPr>
              <a:t>Cooking </a:t>
            </a:r>
            <a:r>
              <a:rPr lang="en-GB" sz="2000" b="1" dirty="0">
                <a:latin typeface="Segoe UI Black" charset="0"/>
                <a:ea typeface="Segoe UI Black" charset="0"/>
                <a:cs typeface="Segoe UI Black" charset="0"/>
              </a:rPr>
              <a:t>involves the application of many areas of mathematics.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Segoe UI Black" charset="0"/>
                <a:ea typeface="Segoe UI Black" charset="0"/>
                <a:cs typeface="Segoe UI Black" charset="0"/>
              </a:rPr>
              <a:t>Play </a:t>
            </a:r>
            <a:r>
              <a:rPr lang="en-GB" sz="2000" b="1" dirty="0">
                <a:latin typeface="Segoe UI Black" charset="0"/>
                <a:ea typeface="Segoe UI Black" charset="0"/>
                <a:cs typeface="Segoe UI Black" charset="0"/>
              </a:rPr>
              <a:t>board games.</a:t>
            </a:r>
          </a:p>
        </p:txBody>
      </p:sp>
    </p:spTree>
    <p:extLst>
      <p:ext uri="{BB962C8B-B14F-4D97-AF65-F5344CB8AC3E}">
        <p14:creationId xmlns:p14="http://schemas.microsoft.com/office/powerpoint/2010/main" val="37646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0215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National Curriculum Changes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2244097"/>
            <a:ext cx="9144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In 2014 a New National Curriculum was published.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The current National Curriculum is significantly different.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Children in Years 2 and 6, end of KS1 and KS2, are expected to complete assessments based on the current curriculum.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Part of this assessment includes</a:t>
            </a:r>
            <a:b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</a:b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the use of tests; more commonly</a:t>
            </a:r>
            <a:b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</a:b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referred to as SATs.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82" y="4578054"/>
            <a:ext cx="1487632" cy="2108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91" y="4573406"/>
            <a:ext cx="1496291" cy="21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0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76728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 smtClean="0">
                <a:latin typeface="Segoe UI Black" charset="0"/>
                <a:ea typeface="Segoe UI Black" charset="0"/>
                <a:cs typeface="Segoe UI Black" charset="0"/>
              </a:rPr>
              <a:t>Any Questions</a:t>
            </a:r>
            <a:endParaRPr lang="en-US" sz="4000" b="1" dirty="0" smtClean="0">
              <a:latin typeface="Segoe UI Black" charset="0"/>
              <a:ea typeface="Segoe UI Black" charset="0"/>
              <a:cs typeface="Segoe UI Blac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129" y="1977569"/>
            <a:ext cx="4691743" cy="469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2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0215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Assessment </a:t>
            </a:r>
            <a:r>
              <a:rPr lang="en-US" sz="4000" b="1" dirty="0">
                <a:latin typeface="Segoe UI Black" charset="0"/>
                <a:ea typeface="Segoe UI Black" charset="0"/>
                <a:cs typeface="Segoe UI Black" charset="0"/>
              </a:rPr>
              <a:t>W</a:t>
            </a:r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ithout Levels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2244097"/>
            <a:ext cx="9144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The previous National Curriculum was judged against ‘levels’.  These were abolished with the publishing of the current National Curriculum in 2014.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Year 2 is now teacher assessed.  We plan, teach, assess and track the children’s work alongside a set of objectives taken from the National Curriculum for Year 2.  This is referred to as the Teacher Assessment Framework 2017/18.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The tests, often referred to as SATs, form a part of this assessment.  We do not assess the children exclusively using these tests.  We use these alongside the children’s work to make a judgement.</a:t>
            </a:r>
          </a:p>
        </p:txBody>
      </p:sp>
    </p:spTree>
    <p:extLst>
      <p:ext uri="{BB962C8B-B14F-4D97-AF65-F5344CB8AC3E}">
        <p14:creationId xmlns:p14="http://schemas.microsoft.com/office/powerpoint/2010/main" val="283731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0215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Teacher Assessment Framework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2244097"/>
            <a:ext cx="9144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The Department for Education has annually released a focused and objective led assessment framework.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We assess the children’s work using these objectives and standards in English (Reading and Writing), Mathematics and Science (there are no tests for Science).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We gather evidence from the children’s work in the classroom and from the SATs tests.  We then decide if the children are: </a:t>
            </a:r>
            <a:r>
              <a:rPr lang="en-US" sz="2400" b="1" i="1" dirty="0" smtClean="0">
                <a:latin typeface="Segoe UI Black" charset="0"/>
                <a:ea typeface="Segoe UI Black" charset="0"/>
                <a:cs typeface="Segoe UI Black" charset="0"/>
              </a:rPr>
              <a:t>working towards</a:t>
            </a: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; </a:t>
            </a:r>
            <a:r>
              <a:rPr lang="en-US" sz="2400" b="1" i="1" dirty="0" smtClean="0">
                <a:latin typeface="Segoe UI Black" charset="0"/>
                <a:ea typeface="Segoe UI Black" charset="0"/>
                <a:cs typeface="Segoe UI Black" charset="0"/>
              </a:rPr>
              <a:t>working at</a:t>
            </a: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; or </a:t>
            </a:r>
            <a:r>
              <a:rPr lang="en-US" sz="2400" b="1" i="1" dirty="0" smtClean="0">
                <a:latin typeface="Segoe UI Black" charset="0"/>
                <a:ea typeface="Segoe UI Black" charset="0"/>
                <a:cs typeface="Segoe UI Black" charset="0"/>
              </a:rPr>
              <a:t>working at greater depth</a:t>
            </a: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 for the expected standard.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We look at the children’s work across the year to gather this evidence.</a:t>
            </a:r>
          </a:p>
        </p:txBody>
      </p:sp>
    </p:spTree>
    <p:extLst>
      <p:ext uri="{BB962C8B-B14F-4D97-AF65-F5344CB8AC3E}">
        <p14:creationId xmlns:p14="http://schemas.microsoft.com/office/powerpoint/2010/main" val="34904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0215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Teacher Assessment Framework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2244097"/>
            <a:ext cx="9144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We provided a copy of the Teacher Assessment Framework for working at the expected standard </a:t>
            </a:r>
            <a:r>
              <a:rPr lang="en-US" sz="2400" b="1" dirty="0">
                <a:latin typeface="Segoe UI Black" charset="0"/>
                <a:ea typeface="Segoe UI Black" charset="0"/>
                <a:cs typeface="Segoe UI Black" charset="0"/>
              </a:rPr>
              <a:t>in the </a:t>
            </a: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‘Year </a:t>
            </a:r>
            <a:r>
              <a:rPr lang="en-US" sz="2400" b="1" dirty="0">
                <a:latin typeface="Segoe UI Black" charset="0"/>
                <a:ea typeface="Segoe UI Black" charset="0"/>
                <a:cs typeface="Segoe UI Black" charset="0"/>
              </a:rPr>
              <a:t>Two Parents’ </a:t>
            </a: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Information’ booklet at the start of the year.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You can also download these </a:t>
            </a:r>
            <a:r>
              <a:rPr lang="en-US" sz="2400" b="1" dirty="0">
                <a:latin typeface="Segoe UI Black" charset="0"/>
                <a:ea typeface="Segoe UI Black" charset="0"/>
                <a:cs typeface="Segoe UI Black" charset="0"/>
              </a:rPr>
              <a:t>from </a:t>
            </a:r>
            <a:r>
              <a:rPr lang="en-US" sz="2400" b="1" dirty="0">
                <a:latin typeface="Segoe UI Black" charset="0"/>
                <a:ea typeface="Segoe UI Black" charset="0"/>
                <a:cs typeface="Segoe UI Black" charset="0"/>
                <a:hlinkClick r:id="rId5"/>
              </a:rPr>
              <a:t>https://</a:t>
            </a: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  <a:hlinkClick r:id="rId5"/>
              </a:rPr>
              <a:t>www.gov.uk/government/publications/teacher-assessment-frameworks-at-the-end-of-key-stage-1</a:t>
            </a:r>
            <a:endParaRPr lang="en-US" sz="2400" b="1" dirty="0" smtClean="0">
              <a:latin typeface="Segoe UI Black" charset="0"/>
              <a:ea typeface="Segoe UI Black" charset="0"/>
              <a:cs typeface="Segoe UI Black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These are also available on Walter Infant School’s website.</a:t>
            </a:r>
          </a:p>
        </p:txBody>
      </p:sp>
    </p:spTree>
    <p:extLst>
      <p:ext uri="{BB962C8B-B14F-4D97-AF65-F5344CB8AC3E}">
        <p14:creationId xmlns:p14="http://schemas.microsoft.com/office/powerpoint/2010/main" val="40314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0215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Year 2 Tests or SATs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2244097"/>
            <a:ext cx="9144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The children will complete the tests in May.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These consist of up to six tests.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Two for Mathematics, two for Reading and two for Spelling and Grammar.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All children are expected to sit all, if not most of the tests.  Some children may be exempt from some or all of the tests.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We have not seen this years tests, as they are confidential until the end of May.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We do not know the pass mark for the tests.  This is released in June after everyone in the country has completed the tests.</a:t>
            </a:r>
          </a:p>
        </p:txBody>
      </p:sp>
    </p:spTree>
    <p:extLst>
      <p:ext uri="{BB962C8B-B14F-4D97-AF65-F5344CB8AC3E}">
        <p14:creationId xmlns:p14="http://schemas.microsoft.com/office/powerpoint/2010/main" val="281308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0215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Reading Tests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2244097"/>
            <a:ext cx="9144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The Reading test consists of two papers.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The questions are designed to check the children’s comprehension of the text.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Paper One: is made up of three different text types: a short narrative; an information text; and a poem.  The questions are presented alongside the text.  This is considered a slightly easier paper.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Paper Two: is made up of a longer narrative text, and an information text.  It consists of a reading booklet and separate question booklet.  However, it tells the children which page they will find the answer on.  It is considered a more challenging paper.</a:t>
            </a:r>
          </a:p>
        </p:txBody>
      </p:sp>
    </p:spTree>
    <p:extLst>
      <p:ext uri="{BB962C8B-B14F-4D97-AF65-F5344CB8AC3E}">
        <p14:creationId xmlns:p14="http://schemas.microsoft.com/office/powerpoint/2010/main" val="16357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0215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Reading Test Examples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595" y="2424546"/>
            <a:ext cx="3077579" cy="4103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3104" t="28321" r="24304" b="17383"/>
          <a:stretch/>
        </p:blipFill>
        <p:spPr>
          <a:xfrm>
            <a:off x="4058874" y="3326554"/>
            <a:ext cx="4714640" cy="229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6235" r="11046" b="76593"/>
          <a:stretch/>
        </p:blipFill>
        <p:spPr>
          <a:xfrm>
            <a:off x="68417" y="59962"/>
            <a:ext cx="9007166" cy="1116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90215"/>
            <a:ext cx="9144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atin typeface="Segoe UI Black" charset="0"/>
                <a:ea typeface="Segoe UI Black" charset="0"/>
                <a:cs typeface="Segoe UI Black" charset="0"/>
              </a:rPr>
              <a:t>Mathematics Tests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82353" y="109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2244097"/>
            <a:ext cx="9144000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The </a:t>
            </a:r>
            <a:r>
              <a:rPr lang="en-US" sz="2400" b="1" dirty="0">
                <a:latin typeface="Segoe UI Black" charset="0"/>
                <a:ea typeface="Segoe UI Black" charset="0"/>
                <a:cs typeface="Segoe UI Black" charset="0"/>
              </a:rPr>
              <a:t>M</a:t>
            </a: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athematics test consists of two papers.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Paper One: is an arithmetic test.  This paper consists of 25 questions involving all four operations, fractions and missing number problems.</a:t>
            </a:r>
            <a:endParaRPr lang="en-US" sz="2400" b="1" i="1" dirty="0" smtClean="0">
              <a:latin typeface="Segoe UI Black" charset="0"/>
              <a:ea typeface="Segoe UI Black" charset="0"/>
              <a:cs typeface="Segoe UI Black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Segoe UI Black" charset="0"/>
                <a:ea typeface="Segoe UI Black" charset="0"/>
                <a:cs typeface="Segoe UI Black" charset="0"/>
              </a:rPr>
              <a:t>Paper Two: is made up of reasoning and problem solving questions.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The questions </a:t>
            </a: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are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based on </a:t>
            </a: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all of the objectives </a:t>
            </a:r>
            <a:r>
              <a:rPr lang="en-GB" sz="2400" b="1" dirty="0">
                <a:latin typeface="Segoe UI Black" charset="0"/>
                <a:ea typeface="Segoe UI Black" charset="0"/>
                <a:cs typeface="Segoe UI Black" charset="0"/>
              </a:rPr>
              <a:t>within the Year 2 Mathematics </a:t>
            </a:r>
            <a:r>
              <a:rPr lang="en-GB" sz="2400" b="1" dirty="0" smtClean="0">
                <a:latin typeface="Segoe UI Black" charset="0"/>
                <a:ea typeface="Segoe UI Black" charset="0"/>
                <a:cs typeface="Segoe UI Black" charset="0"/>
              </a:rPr>
              <a:t>Curriculum.</a:t>
            </a:r>
          </a:p>
        </p:txBody>
      </p:sp>
    </p:spTree>
    <p:extLst>
      <p:ext uri="{BB962C8B-B14F-4D97-AF65-F5344CB8AC3E}">
        <p14:creationId xmlns:p14="http://schemas.microsoft.com/office/powerpoint/2010/main" val="26171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1536</TotalTime>
  <Words>1493</Words>
  <Application>Microsoft Office PowerPoint</Application>
  <PresentationFormat>On-screen Show (4:3)</PresentationFormat>
  <Paragraphs>181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Lee</dc:creator>
  <cp:lastModifiedBy>Justin Lee</cp:lastModifiedBy>
  <cp:revision>79</cp:revision>
  <cp:lastPrinted>2018-04-17T13:34:27Z</cp:lastPrinted>
  <dcterms:created xsi:type="dcterms:W3CDTF">2017-06-25T13:59:48Z</dcterms:created>
  <dcterms:modified xsi:type="dcterms:W3CDTF">2018-04-17T16:18:04Z</dcterms:modified>
</cp:coreProperties>
</file>