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  <p:sldId id="271" r:id="rId9"/>
    <p:sldId id="272" r:id="rId10"/>
    <p:sldId id="262" r:id="rId11"/>
    <p:sldId id="264" r:id="rId12"/>
    <p:sldId id="268" r:id="rId13"/>
    <p:sldId id="265" r:id="rId14"/>
    <p:sldId id="267" r:id="rId15"/>
    <p:sldId id="266" r:id="rId16"/>
    <p:sldId id="274" r:id="rId17"/>
    <p:sldId id="275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6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1F74-58CA-4E2C-8F82-CDA7CC0F28A3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7AB8-D288-4C4E-AB22-32B14D4AC42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DF5E56-146B-4B8A-93A0-18CD98ACE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8" b="99402" l="1812" r="989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2698" y="4148455"/>
            <a:ext cx="2427804" cy="220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38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1F74-58CA-4E2C-8F82-CDA7CC0F28A3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7AB8-D288-4C4E-AB22-32B14D4AC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96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1F74-58CA-4E2C-8F82-CDA7CC0F28A3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7AB8-D288-4C4E-AB22-32B14D4AC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13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1F74-58CA-4E2C-8F82-CDA7CC0F28A3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7AB8-D288-4C4E-AB22-32B14D4AC42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DF5E56-146B-4B8A-93A0-18CD98ACE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8" b="99402" l="1812" r="989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2698" y="4148455"/>
            <a:ext cx="2427804" cy="220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73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1F74-58CA-4E2C-8F82-CDA7CC0F28A3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7AB8-D288-4C4E-AB22-32B14D4AC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34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1F74-58CA-4E2C-8F82-CDA7CC0F28A3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7AB8-D288-4C4E-AB22-32B14D4AC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0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1F74-58CA-4E2C-8F82-CDA7CC0F28A3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7AB8-D288-4C4E-AB22-32B14D4AC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72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1F74-58CA-4E2C-8F82-CDA7CC0F28A3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7AB8-D288-4C4E-AB22-32B14D4AC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56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1F74-58CA-4E2C-8F82-CDA7CC0F28A3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7AB8-D288-4C4E-AB22-32B14D4AC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3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1F74-58CA-4E2C-8F82-CDA7CC0F28A3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7AB8-D288-4C4E-AB22-32B14D4AC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770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1F74-58CA-4E2C-8F82-CDA7CC0F28A3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7AB8-D288-4C4E-AB22-32B14D4AC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65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C1F74-58CA-4E2C-8F82-CDA7CC0F28A3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57AB8-D288-4C4E-AB22-32B14D4AC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95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0214"/>
            <a:ext cx="9144000" cy="2387600"/>
          </a:xfrm>
        </p:spPr>
        <p:txBody>
          <a:bodyPr>
            <a:normAutofit/>
          </a:bodyPr>
          <a:lstStyle/>
          <a:p>
            <a:r>
              <a:rPr lang="en-GB" sz="7200" b="1" dirty="0" smtClean="0">
                <a:latin typeface="Tempus Sans ITC" panose="04020404030D07020202" pitchFamily="82" charset="0"/>
              </a:rPr>
              <a:t>EAL at Walter Infant School</a:t>
            </a:r>
            <a:endParaRPr lang="en-GB" sz="7200" b="1" dirty="0">
              <a:latin typeface="Tempus Sans ITC" panose="04020404030D070202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Tempus Sans ITC" panose="04020404030D07020202" pitchFamily="82" charset="0"/>
              </a:rPr>
              <a:t>Mandy McDonough</a:t>
            </a:r>
          </a:p>
          <a:p>
            <a:r>
              <a:rPr lang="en-GB" sz="3200" dirty="0" smtClean="0">
                <a:latin typeface="Tempus Sans ITC" panose="04020404030D07020202" pitchFamily="82" charset="0"/>
              </a:rPr>
              <a:t>Year 2 Teacher</a:t>
            </a:r>
          </a:p>
          <a:p>
            <a:r>
              <a:rPr lang="en-GB" sz="3200" dirty="0" smtClean="0">
                <a:latin typeface="Tempus Sans ITC" panose="04020404030D07020202" pitchFamily="82" charset="0"/>
              </a:rPr>
              <a:t>EAL Lead</a:t>
            </a:r>
            <a:endParaRPr lang="en-GB" sz="32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73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latin typeface="Tempus Sans ITC" panose="04020404030D07020202" pitchFamily="82" charset="0"/>
              </a:rPr>
              <a:t>What we do</a:t>
            </a:r>
            <a:endParaRPr lang="en-GB" sz="5400" b="1" dirty="0">
              <a:latin typeface="Tempus Sans ITC" panose="04020404030D07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73" y="1930128"/>
            <a:ext cx="9455332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Tempus Sans ITC" panose="04020404030D07020202" pitchFamily="82" charset="0"/>
              </a:rPr>
              <a:t>1:1 sessions</a:t>
            </a:r>
          </a:p>
          <a:p>
            <a:r>
              <a:rPr lang="en-GB" dirty="0" smtClean="0">
                <a:latin typeface="Tempus Sans ITC" panose="04020404030D07020202" pitchFamily="82" charset="0"/>
              </a:rPr>
              <a:t>Learning through play (spending time in foundation)</a:t>
            </a:r>
          </a:p>
          <a:p>
            <a:r>
              <a:rPr lang="en-GB" dirty="0" smtClean="0">
                <a:latin typeface="Tempus Sans ITC" panose="04020404030D07020202" pitchFamily="82" charset="0"/>
              </a:rPr>
              <a:t>Bilingual dictionaries</a:t>
            </a:r>
          </a:p>
          <a:p>
            <a:r>
              <a:rPr lang="en-GB" smtClean="0">
                <a:latin typeface="Tempus Sans ITC" panose="04020404030D07020202" pitchFamily="82" charset="0"/>
              </a:rPr>
              <a:t>Dual </a:t>
            </a:r>
            <a:r>
              <a:rPr lang="en-GB" dirty="0" smtClean="0">
                <a:latin typeface="Tempus Sans ITC" panose="04020404030D07020202" pitchFamily="82" charset="0"/>
              </a:rPr>
              <a:t>language books</a:t>
            </a:r>
          </a:p>
          <a:p>
            <a:r>
              <a:rPr lang="en-GB" dirty="0" smtClean="0">
                <a:latin typeface="Tempus Sans ITC" panose="04020404030D07020202" pitchFamily="82" charset="0"/>
              </a:rPr>
              <a:t>Sending copies of books home for children to look through prior to teaching</a:t>
            </a:r>
          </a:p>
          <a:p>
            <a:r>
              <a:rPr lang="en-GB" dirty="0" smtClean="0">
                <a:latin typeface="Tempus Sans ITC" panose="04020404030D07020202" pitchFamily="82" charset="0"/>
              </a:rPr>
              <a:t>Asking staff and children who speak the same language to help communicate</a:t>
            </a:r>
          </a:p>
          <a:p>
            <a:r>
              <a:rPr lang="en-GB" dirty="0" smtClean="0">
                <a:latin typeface="Tempus Sans ITC" panose="04020404030D07020202" pitchFamily="82" charset="0"/>
              </a:rPr>
              <a:t>Introducing parents who speak the same language and asking them to translate</a:t>
            </a:r>
            <a:endParaRPr lang="en-GB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8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latin typeface="Tempus Sans ITC" panose="04020404030D07020202" pitchFamily="82" charset="0"/>
              </a:rPr>
              <a:t>In Every Classroom</a:t>
            </a:r>
            <a:endParaRPr lang="en-GB" sz="5400" b="1" dirty="0">
              <a:latin typeface="Tempus Sans ITC" panose="04020404030D07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906691" cy="4351338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 smtClean="0">
                <a:latin typeface="Tempus Sans ITC" panose="04020404030D07020202" pitchFamily="82" charset="0"/>
              </a:rPr>
              <a:t>Visual timetable</a:t>
            </a:r>
          </a:p>
          <a:p>
            <a:r>
              <a:rPr lang="en-GB" sz="3200" dirty="0" smtClean="0">
                <a:latin typeface="Tempus Sans ITC" panose="04020404030D07020202" pitchFamily="82" charset="0"/>
              </a:rPr>
              <a:t>Visual menu</a:t>
            </a:r>
          </a:p>
          <a:p>
            <a:r>
              <a:rPr lang="en-GB" sz="3200" dirty="0" smtClean="0">
                <a:latin typeface="Tempus Sans ITC" panose="04020404030D07020202" pitchFamily="82" charset="0"/>
              </a:rPr>
              <a:t>Working walls for Maths and English</a:t>
            </a:r>
          </a:p>
          <a:p>
            <a:r>
              <a:rPr lang="en-GB" sz="3200" dirty="0" smtClean="0">
                <a:latin typeface="Tempus Sans ITC" panose="04020404030D07020202" pitchFamily="82" charset="0"/>
              </a:rPr>
              <a:t>Meaningful display material</a:t>
            </a:r>
          </a:p>
          <a:p>
            <a:r>
              <a:rPr lang="en-GB" sz="3200" dirty="0" smtClean="0">
                <a:latin typeface="Tempus Sans ITC" panose="04020404030D07020202" pitchFamily="82" charset="0"/>
              </a:rPr>
              <a:t>Word bank using </a:t>
            </a:r>
            <a:r>
              <a:rPr lang="en-GB" sz="3200" dirty="0" err="1" smtClean="0">
                <a:latin typeface="Tempus Sans ITC" panose="04020404030D07020202" pitchFamily="82" charset="0"/>
              </a:rPr>
              <a:t>Comminicate</a:t>
            </a:r>
            <a:r>
              <a:rPr lang="en-GB" sz="3200" dirty="0" smtClean="0">
                <a:latin typeface="Tempus Sans ITC" panose="04020404030D07020202" pitchFamily="82" charset="0"/>
              </a:rPr>
              <a:t> in Print</a:t>
            </a:r>
          </a:p>
          <a:p>
            <a:r>
              <a:rPr lang="en-GB" sz="3200" dirty="0" smtClean="0">
                <a:latin typeface="Tempus Sans ITC" panose="04020404030D07020202" pitchFamily="82" charset="0"/>
              </a:rPr>
              <a:t>Writing Process</a:t>
            </a:r>
          </a:p>
          <a:p>
            <a:r>
              <a:rPr lang="en-GB" sz="3200" dirty="0" smtClean="0">
                <a:latin typeface="Tempus Sans ITC" panose="04020404030D07020202" pitchFamily="82" charset="0"/>
              </a:rPr>
              <a:t>Guided reading sessions in small groups</a:t>
            </a:r>
          </a:p>
          <a:p>
            <a:r>
              <a:rPr lang="en-GB" sz="3200" dirty="0" smtClean="0">
                <a:latin typeface="Tempus Sans ITC" panose="04020404030D07020202" pitchFamily="82" charset="0"/>
              </a:rPr>
              <a:t>Differentiation but ensuring that the learning intention is the same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1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27" t="16884" r="45218" b="40487"/>
          <a:stretch/>
        </p:blipFill>
        <p:spPr>
          <a:xfrm>
            <a:off x="8291383" y="370802"/>
            <a:ext cx="3566160" cy="3331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050"/>
          <a:stretch/>
        </p:blipFill>
        <p:spPr>
          <a:xfrm>
            <a:off x="561701" y="4296963"/>
            <a:ext cx="1901304" cy="1946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579" y="4296963"/>
            <a:ext cx="1780227" cy="1946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8366" t="21324" r="43316" b="13603"/>
          <a:stretch/>
        </p:blipFill>
        <p:spPr>
          <a:xfrm>
            <a:off x="4608466" y="3702349"/>
            <a:ext cx="1967145" cy="25414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2" y="870976"/>
            <a:ext cx="3017066" cy="3017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19714" t="22411" r="22960" b="14732"/>
          <a:stretch/>
        </p:blipFill>
        <p:spPr>
          <a:xfrm>
            <a:off x="3391781" y="656522"/>
            <a:ext cx="4681833" cy="2886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353" y="3834093"/>
            <a:ext cx="2976060" cy="25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6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 smtClean="0">
                <a:latin typeface="Tempus Sans ITC" panose="04020404030D07020202" pitchFamily="82" charset="0"/>
              </a:rPr>
              <a:t>School Website</a:t>
            </a:r>
            <a:endParaRPr lang="en-GB" sz="5400" b="1" dirty="0">
              <a:latin typeface="Tempus Sans ITC" panose="04020404030D07020202" pitchFamily="8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164" y="1690688"/>
            <a:ext cx="8486129" cy="4771118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 rot="6108951">
            <a:off x="8486031" y="496592"/>
            <a:ext cx="333450" cy="460952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26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011" y="1407613"/>
            <a:ext cx="8972006" cy="504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283" y="1484695"/>
            <a:ext cx="8674306" cy="487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latin typeface="Tempus Sans ITC" panose="04020404030D07020202" pitchFamily="82" charset="0"/>
              </a:rPr>
              <a:t>Refugee Week</a:t>
            </a:r>
            <a:endParaRPr lang="en-GB" sz="5400" b="1" dirty="0">
              <a:latin typeface="Tempus Sans ITC" panose="04020404030D070202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6" t="5514" r="26175" b="4426"/>
          <a:stretch/>
        </p:blipFill>
        <p:spPr>
          <a:xfrm>
            <a:off x="418010" y="1541416"/>
            <a:ext cx="2651761" cy="31129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3"/>
          <a:stretch/>
        </p:blipFill>
        <p:spPr>
          <a:xfrm>
            <a:off x="3489961" y="1443026"/>
            <a:ext cx="4160272" cy="2986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t="18999" r="24267" b="12840"/>
          <a:stretch/>
        </p:blipFill>
        <p:spPr>
          <a:xfrm>
            <a:off x="3254580" y="4527855"/>
            <a:ext cx="4193177" cy="21684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827" y="781098"/>
            <a:ext cx="3210379" cy="330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8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latin typeface="Tempus Sans ITC" panose="04020404030D07020202" pitchFamily="82" charset="0"/>
              </a:rPr>
              <a:t>Celebrating Languages and Cultures</a:t>
            </a:r>
            <a:endParaRPr lang="en-GB" sz="5400" b="1" dirty="0">
              <a:latin typeface="Tempus Sans ITC" panose="04020404030D07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403080" cy="4351338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Tempus Sans ITC" panose="04020404030D07020202" pitchFamily="82" charset="0"/>
              </a:rPr>
              <a:t>Asking EAL children to teach the class ‘hello’ or ‘good morning’ for the register.</a:t>
            </a:r>
          </a:p>
          <a:p>
            <a:r>
              <a:rPr lang="en-GB" sz="3200" dirty="0" smtClean="0">
                <a:latin typeface="Tempus Sans ITC" panose="04020404030D07020202" pitchFamily="82" charset="0"/>
              </a:rPr>
              <a:t>One Love Celebration</a:t>
            </a:r>
          </a:p>
          <a:p>
            <a:r>
              <a:rPr lang="en-GB" sz="3200" dirty="0" smtClean="0">
                <a:latin typeface="Tempus Sans ITC" panose="04020404030D07020202" pitchFamily="82" charset="0"/>
              </a:rPr>
              <a:t>World Food stall at the Xmas Fair</a:t>
            </a:r>
          </a:p>
          <a:p>
            <a:r>
              <a:rPr lang="en-GB" sz="3200" dirty="0" smtClean="0">
                <a:latin typeface="Tempus Sans ITC" panose="04020404030D07020202" pitchFamily="82" charset="0"/>
              </a:rPr>
              <a:t>Allowing EAL children to speak in their home language.</a:t>
            </a:r>
          </a:p>
          <a:p>
            <a:r>
              <a:rPr lang="en-GB" sz="3200" dirty="0" smtClean="0">
                <a:latin typeface="Tempus Sans ITC" panose="04020404030D07020202" pitchFamily="82" charset="0"/>
              </a:rPr>
              <a:t>Adapting our teaching with each cohort e.g. India topic, Africa with a focus on Kenya, Eid</a:t>
            </a:r>
            <a:endParaRPr lang="en-GB" sz="32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391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latin typeface="Tempus Sans ITC" panose="04020404030D07020202" pitchFamily="82" charset="0"/>
              </a:rPr>
              <a:t>Year 2 Results for EAL Children</a:t>
            </a:r>
            <a:endParaRPr lang="en-GB" sz="5400" b="1" dirty="0">
              <a:latin typeface="Tempus Sans ITC" panose="04020404030D07020202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2175799"/>
              </p:ext>
            </p:extLst>
          </p:nvPr>
        </p:nvGraphicFramePr>
        <p:xfrm>
          <a:off x="838200" y="1854097"/>
          <a:ext cx="6723748" cy="43988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3375">
                  <a:extLst>
                    <a:ext uri="{9D8B030D-6E8A-4147-A177-3AD203B41FA5}">
                      <a16:colId xmlns:a16="http://schemas.microsoft.com/office/drawing/2014/main" xmlns="" val="2061856170"/>
                    </a:ext>
                  </a:extLst>
                </a:gridCol>
                <a:gridCol w="1340416">
                  <a:extLst>
                    <a:ext uri="{9D8B030D-6E8A-4147-A177-3AD203B41FA5}">
                      <a16:colId xmlns:a16="http://schemas.microsoft.com/office/drawing/2014/main" xmlns="" val="3535918998"/>
                    </a:ext>
                  </a:extLst>
                </a:gridCol>
                <a:gridCol w="2079957">
                  <a:extLst>
                    <a:ext uri="{9D8B030D-6E8A-4147-A177-3AD203B41FA5}">
                      <a16:colId xmlns:a16="http://schemas.microsoft.com/office/drawing/2014/main" xmlns="" val="3077557878"/>
                    </a:ext>
                  </a:extLst>
                </a:gridCol>
              </a:tblGrid>
              <a:tr h="297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5" marR="55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5" marR="55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EAL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5" marR="55075" marT="0" marB="0"/>
                </a:tc>
                <a:extLst>
                  <a:ext uri="{0D108BD9-81ED-4DB2-BD59-A6C34878D82A}">
                    <a16:rowId xmlns:a16="http://schemas.microsoft.com/office/drawing/2014/main" xmlns="" val="2245837944"/>
                  </a:ext>
                </a:extLst>
              </a:tr>
              <a:tr h="675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Writing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5" marR="55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2017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2018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2019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5" marR="55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79%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75%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87%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5" marR="55075" marT="0" marB="0"/>
                </a:tc>
                <a:extLst>
                  <a:ext uri="{0D108BD9-81ED-4DB2-BD59-A6C34878D82A}">
                    <a16:rowId xmlns:a16="http://schemas.microsoft.com/office/drawing/2014/main" xmlns="" val="1313514190"/>
                  </a:ext>
                </a:extLst>
              </a:tr>
              <a:tr h="675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Reading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5" marR="55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2017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2018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2019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5" marR="55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83%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94%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87%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5" marR="55075" marT="0" marB="0"/>
                </a:tc>
                <a:extLst>
                  <a:ext uri="{0D108BD9-81ED-4DB2-BD59-A6C34878D82A}">
                    <a16:rowId xmlns:a16="http://schemas.microsoft.com/office/drawing/2014/main" xmlns="" val="2790254632"/>
                  </a:ext>
                </a:extLst>
              </a:tr>
              <a:tr h="675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Mathematic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5" marR="55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2017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2018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2019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5" marR="55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83%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94%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96%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5" marR="55075" marT="0" marB="0"/>
                </a:tc>
                <a:extLst>
                  <a:ext uri="{0D108BD9-81ED-4DB2-BD59-A6C34878D82A}">
                    <a16:rowId xmlns:a16="http://schemas.microsoft.com/office/drawing/2014/main" xmlns="" val="4204321479"/>
                  </a:ext>
                </a:extLst>
              </a:tr>
              <a:tr h="675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Reading,Writing &amp; Mathematics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5" marR="55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2017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2018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2019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5" marR="55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75%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75%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83%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5" marR="55075" marT="0" marB="0"/>
                </a:tc>
                <a:extLst>
                  <a:ext uri="{0D108BD9-81ED-4DB2-BD59-A6C34878D82A}">
                    <a16:rowId xmlns:a16="http://schemas.microsoft.com/office/drawing/2014/main" xmlns="" val="1833871711"/>
                  </a:ext>
                </a:extLst>
              </a:tr>
              <a:tr h="675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Reading,Writing,  Maths &amp; Science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5" marR="55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2017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2018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2019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5" marR="55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75%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75%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83%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5" marR="55075" marT="0" marB="0"/>
                </a:tc>
                <a:extLst>
                  <a:ext uri="{0D108BD9-81ED-4DB2-BD59-A6C34878D82A}">
                    <a16:rowId xmlns:a16="http://schemas.microsoft.com/office/drawing/2014/main" xmlns="" val="876570984"/>
                  </a:ext>
                </a:extLst>
              </a:tr>
              <a:tr h="675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Science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5" marR="55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2017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2018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2019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5" marR="55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79%</a:t>
                      </a:r>
                      <a:endParaRPr lang="en-GB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100%</a:t>
                      </a:r>
                      <a:endParaRPr lang="en-GB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100%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5" marR="55075" marT="0" marB="0"/>
                </a:tc>
                <a:extLst>
                  <a:ext uri="{0D108BD9-81ED-4DB2-BD59-A6C34878D82A}">
                    <a16:rowId xmlns:a16="http://schemas.microsoft.com/office/drawing/2014/main" xmlns="" val="854588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13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615191"/>
              </p:ext>
            </p:extLst>
          </p:nvPr>
        </p:nvGraphicFramePr>
        <p:xfrm>
          <a:off x="1306286" y="2142308"/>
          <a:ext cx="7393576" cy="4049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3928">
                  <a:extLst>
                    <a:ext uri="{9D8B030D-6E8A-4147-A177-3AD203B41FA5}">
                      <a16:colId xmlns:a16="http://schemas.microsoft.com/office/drawing/2014/main" xmlns="" val="3811924750"/>
                    </a:ext>
                  </a:extLst>
                </a:gridCol>
                <a:gridCol w="1040370">
                  <a:extLst>
                    <a:ext uri="{9D8B030D-6E8A-4147-A177-3AD203B41FA5}">
                      <a16:colId xmlns:a16="http://schemas.microsoft.com/office/drawing/2014/main" xmlns="" val="3459038364"/>
                    </a:ext>
                  </a:extLst>
                </a:gridCol>
                <a:gridCol w="1614367">
                  <a:extLst>
                    <a:ext uri="{9D8B030D-6E8A-4147-A177-3AD203B41FA5}">
                      <a16:colId xmlns:a16="http://schemas.microsoft.com/office/drawing/2014/main" xmlns="" val="871364154"/>
                    </a:ext>
                  </a:extLst>
                </a:gridCol>
                <a:gridCol w="2174911">
                  <a:extLst>
                    <a:ext uri="{9D8B030D-6E8A-4147-A177-3AD203B41FA5}">
                      <a16:colId xmlns:a16="http://schemas.microsoft.com/office/drawing/2014/main" xmlns="" val="3582924611"/>
                    </a:ext>
                  </a:extLst>
                </a:gridCol>
              </a:tblGrid>
              <a:tr h="819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EAL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All Children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8238104"/>
                  </a:ext>
                </a:extLst>
              </a:tr>
              <a:tr h="819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Writing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2019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87%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84%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05382311"/>
                  </a:ext>
                </a:extLst>
              </a:tr>
              <a:tr h="772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Reading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2019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87%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85%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33711277"/>
                  </a:ext>
                </a:extLst>
              </a:tr>
              <a:tr h="819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Mathematic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2019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96%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91%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50004839"/>
                  </a:ext>
                </a:extLst>
              </a:tr>
              <a:tr h="819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Science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2019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100%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09837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9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latin typeface="Tempus Sans ITC" panose="04020404030D07020202" pitchFamily="82" charset="0"/>
              </a:rPr>
              <a:t>Walter Infant School</a:t>
            </a:r>
            <a:endParaRPr lang="en-GB" sz="5400" b="1" dirty="0">
              <a:latin typeface="Tempus Sans ITC" panose="04020404030D07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86" y="1904002"/>
            <a:ext cx="10515600" cy="4351338"/>
          </a:xfrm>
        </p:spPr>
        <p:txBody>
          <a:bodyPr/>
          <a:lstStyle/>
          <a:p>
            <a:r>
              <a:rPr lang="en-GB" sz="3200" dirty="0" smtClean="0">
                <a:latin typeface="Tempus Sans ITC" panose="04020404030D07020202" pitchFamily="82" charset="0"/>
              </a:rPr>
              <a:t>There are 303 children at Walter Infant School</a:t>
            </a:r>
          </a:p>
          <a:p>
            <a:r>
              <a:rPr lang="en-GB" sz="3200" dirty="0" smtClean="0">
                <a:latin typeface="Tempus Sans ITC" panose="04020404030D07020202" pitchFamily="82" charset="0"/>
              </a:rPr>
              <a:t>We are full!</a:t>
            </a:r>
          </a:p>
          <a:p>
            <a:r>
              <a:rPr lang="en-GB" sz="3200" dirty="0" smtClean="0">
                <a:latin typeface="Tempus Sans ITC" panose="04020404030D07020202" pitchFamily="82" charset="0"/>
              </a:rPr>
              <a:t>We have our F1 Robin class plus 3 classes in F2, Year 1 and Year 2, all of which have 30 children in each</a:t>
            </a:r>
          </a:p>
          <a:p>
            <a:r>
              <a:rPr lang="en-GB" sz="3200" dirty="0" smtClean="0">
                <a:latin typeface="Tempus Sans ITC" panose="04020404030D07020202" pitchFamily="82" charset="0"/>
              </a:rPr>
              <a:t>We have 76 children who are EAL</a:t>
            </a:r>
          </a:p>
          <a:p>
            <a:r>
              <a:rPr lang="en-GB" sz="3200" dirty="0" smtClean="0">
                <a:latin typeface="Tempus Sans ITC" panose="04020404030D07020202" pitchFamily="82" charset="0"/>
              </a:rPr>
              <a:t>We have 12 out of 17 possible ethnic groups</a:t>
            </a:r>
          </a:p>
          <a:p>
            <a:r>
              <a:rPr lang="en-GB" sz="3200" dirty="0" smtClean="0">
                <a:latin typeface="Tempus Sans ITC" panose="04020404030D07020202" pitchFamily="82" charset="0"/>
              </a:rPr>
              <a:t>There are 34 different languages spoken at our school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742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68" y="10386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6000" b="1" dirty="0" smtClean="0">
                <a:latin typeface="Tempus Sans ITC" panose="04020404030D07020202" pitchFamily="82" charset="0"/>
              </a:rPr>
              <a:t>Know your children</a:t>
            </a:r>
            <a:endParaRPr lang="en-GB" sz="5400" dirty="0">
              <a:latin typeface="Tempus Sans ITC" panose="04020404030D07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825625"/>
            <a:ext cx="9914708" cy="4351338"/>
          </a:xfrm>
        </p:spPr>
        <p:txBody>
          <a:bodyPr>
            <a:normAutofit fontScale="85000" lnSpcReduction="20000"/>
          </a:bodyPr>
          <a:lstStyle/>
          <a:p>
            <a:r>
              <a:rPr lang="en-GB" sz="3600" dirty="0">
                <a:latin typeface="Tempus Sans ITC" panose="04020404030D07020202" pitchFamily="82" charset="0"/>
              </a:rPr>
              <a:t>The deputy head sends out contextual data to the relevant staff members. </a:t>
            </a:r>
            <a:endParaRPr lang="en-GB" sz="3600" dirty="0" smtClean="0">
              <a:latin typeface="Tempus Sans ITC" panose="04020404030D07020202" pitchFamily="82" charset="0"/>
            </a:endParaRPr>
          </a:p>
          <a:p>
            <a:r>
              <a:rPr lang="en-GB" sz="3600" dirty="0" smtClean="0">
                <a:latin typeface="Tempus Sans ITC" panose="04020404030D07020202" pitchFamily="82" charset="0"/>
              </a:rPr>
              <a:t>This lists the number of PPG, EAL and SEN </a:t>
            </a:r>
            <a:r>
              <a:rPr lang="en-GB" sz="3600" dirty="0">
                <a:latin typeface="Tempus Sans ITC" panose="04020404030D07020202" pitchFamily="82" charset="0"/>
              </a:rPr>
              <a:t>children. </a:t>
            </a:r>
            <a:endParaRPr lang="en-GB" sz="3600" dirty="0" smtClean="0">
              <a:latin typeface="Tempus Sans ITC" panose="04020404030D07020202" pitchFamily="82" charset="0"/>
            </a:endParaRPr>
          </a:p>
          <a:p>
            <a:r>
              <a:rPr lang="en-GB" sz="3600" dirty="0" smtClean="0">
                <a:latin typeface="Tempus Sans ITC" panose="04020404030D07020202" pitchFamily="82" charset="0"/>
              </a:rPr>
              <a:t>This </a:t>
            </a:r>
            <a:r>
              <a:rPr lang="en-GB" sz="3600" dirty="0">
                <a:latin typeface="Tempus Sans ITC" panose="04020404030D07020202" pitchFamily="82" charset="0"/>
              </a:rPr>
              <a:t>is shared with support staff</a:t>
            </a:r>
            <a:r>
              <a:rPr lang="en-GB" sz="3600" dirty="0" smtClean="0">
                <a:latin typeface="Tempus Sans ITC" panose="04020404030D07020202" pitchFamily="82" charset="0"/>
              </a:rPr>
              <a:t>.</a:t>
            </a:r>
          </a:p>
          <a:p>
            <a:r>
              <a:rPr lang="en-GB" sz="3600" dirty="0" smtClean="0">
                <a:latin typeface="Tempus Sans ITC" panose="04020404030D07020202" pitchFamily="82" charset="0"/>
              </a:rPr>
              <a:t>All staff then have a good knowledge of the children in their classes.</a:t>
            </a:r>
          </a:p>
          <a:p>
            <a:r>
              <a:rPr lang="en-GB" sz="3600" dirty="0" smtClean="0">
                <a:latin typeface="Tempus Sans ITC" panose="04020404030D07020202" pitchFamily="82" charset="0"/>
              </a:rPr>
              <a:t>Staff know the number of EAL children, their first language and their home language.</a:t>
            </a:r>
          </a:p>
          <a:p>
            <a:r>
              <a:rPr lang="en-GB" sz="3600" dirty="0" smtClean="0">
                <a:latin typeface="Tempus Sans ITC" panose="04020404030D07020202" pitchFamily="82" charset="0"/>
              </a:rPr>
              <a:t>Some parents don’t volunteer this information so the numbers are likely to be higher.</a:t>
            </a:r>
            <a:endParaRPr lang="en-GB" sz="3600" dirty="0">
              <a:latin typeface="Tempus Sans ITC" panose="04020404030D07020202" pitchFamily="82" charset="0"/>
            </a:endParaRP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201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Tempus Sans ITC" panose="04020404030D07020202" pitchFamily="82" charset="0"/>
              </a:rPr>
              <a:t>The names of our EAL children are written on our lesson plans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78" t="22493" r="22276" b="17225"/>
          <a:stretch/>
        </p:blipFill>
        <p:spPr>
          <a:xfrm>
            <a:off x="1230086" y="1802673"/>
            <a:ext cx="7942955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3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latin typeface="Tempus Sans ITC" panose="04020404030D07020202" pitchFamily="82" charset="0"/>
              </a:rPr>
              <a:t>Assess the child</a:t>
            </a:r>
            <a:endParaRPr lang="en-GB" sz="5400" b="1" dirty="0">
              <a:latin typeface="Tempus Sans ITC" panose="04020404030D07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985069" cy="4351338"/>
          </a:xfrm>
        </p:spPr>
        <p:txBody>
          <a:bodyPr/>
          <a:lstStyle/>
          <a:p>
            <a:r>
              <a:rPr lang="en-GB" dirty="0" smtClean="0">
                <a:latin typeface="Tempus Sans ITC" panose="04020404030D07020202" pitchFamily="82" charset="0"/>
              </a:rPr>
              <a:t>Teachers can use assessment materials to decide where the children are in terms of their English.</a:t>
            </a:r>
          </a:p>
          <a:p>
            <a:r>
              <a:rPr lang="en-GB" dirty="0" smtClean="0">
                <a:latin typeface="Tempus Sans ITC" panose="04020404030D07020202" pitchFamily="82" charset="0"/>
              </a:rPr>
              <a:t>These are the codes A – E for proficiency in English.</a:t>
            </a:r>
          </a:p>
          <a:p>
            <a:r>
              <a:rPr lang="en-GB" dirty="0" smtClean="0">
                <a:latin typeface="Tempus Sans ITC" panose="04020404030D07020202" pitchFamily="82" charset="0"/>
              </a:rPr>
              <a:t>Appropriate strategies can then be decided and put into place.</a:t>
            </a:r>
          </a:p>
          <a:p>
            <a:r>
              <a:rPr lang="en-GB" dirty="0" smtClean="0">
                <a:latin typeface="Tempus Sans ITC" panose="04020404030D07020202" pitchFamily="82" charset="0"/>
              </a:rPr>
              <a:t>This tends to be for children who join us mid way through the year.</a:t>
            </a:r>
          </a:p>
          <a:p>
            <a:endParaRPr lang="en-GB" dirty="0" smtClean="0">
              <a:latin typeface="Tempus Sans ITC" panose="04020404030D07020202" pitchFamily="82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6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latin typeface="Tempus Sans ITC" panose="04020404030D07020202" pitchFamily="82" charset="0"/>
              </a:rPr>
              <a:t>Picture Cards &amp; Visual Timetable</a:t>
            </a:r>
            <a:endParaRPr lang="en-GB" sz="5400" b="1" dirty="0">
              <a:latin typeface="Tempus Sans ITC" panose="04020404030D070202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3190"/>
            <a:ext cx="4306268" cy="322970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08" y="1943190"/>
            <a:ext cx="3624263" cy="362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2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latin typeface="Tempus Sans ITC" panose="04020404030D07020202" pitchFamily="82" charset="0"/>
              </a:rPr>
              <a:t>Racing to English</a:t>
            </a:r>
            <a:endParaRPr lang="en-GB" sz="5400" b="1" dirty="0">
              <a:latin typeface="Tempus Sans ITC" panose="04020404030D070202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64" t="20488" r="22601" b="5963"/>
          <a:stretch/>
        </p:blipFill>
        <p:spPr>
          <a:xfrm>
            <a:off x="2586446" y="1690688"/>
            <a:ext cx="6492240" cy="47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2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2" y="496480"/>
            <a:ext cx="7770222" cy="5827666"/>
          </a:xfrm>
        </p:spPr>
      </p:pic>
    </p:spTree>
    <p:extLst>
      <p:ext uri="{BB962C8B-B14F-4D97-AF65-F5344CB8AC3E}">
        <p14:creationId xmlns:p14="http://schemas.microsoft.com/office/powerpoint/2010/main" val="38783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5" y="365125"/>
            <a:ext cx="7942216" cy="595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2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495</Words>
  <Application>Microsoft Office PowerPoint</Application>
  <PresentationFormat>Custom</PresentationFormat>
  <Paragraphs>117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EAL at Walter Infant School</vt:lpstr>
      <vt:lpstr>Walter Infant School</vt:lpstr>
      <vt:lpstr> Know your children</vt:lpstr>
      <vt:lpstr>The names of our EAL children are written on our lesson plans </vt:lpstr>
      <vt:lpstr>Assess the child</vt:lpstr>
      <vt:lpstr>Picture Cards &amp; Visual Timetable</vt:lpstr>
      <vt:lpstr>Racing to English</vt:lpstr>
      <vt:lpstr>PowerPoint Presentation</vt:lpstr>
      <vt:lpstr>PowerPoint Presentation</vt:lpstr>
      <vt:lpstr>What we do</vt:lpstr>
      <vt:lpstr>In Every Classroom</vt:lpstr>
      <vt:lpstr>PowerPoint Presentation</vt:lpstr>
      <vt:lpstr>School Website</vt:lpstr>
      <vt:lpstr>PowerPoint Presentation</vt:lpstr>
      <vt:lpstr>PowerPoint Presentation</vt:lpstr>
      <vt:lpstr>Refugee Week</vt:lpstr>
      <vt:lpstr>Celebrating Languages and Cultures</vt:lpstr>
      <vt:lpstr>Year 2 Results for EAL Children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EAL at Walter Infant School</dc:title>
  <dc:creator>Mandy McDonough</dc:creator>
  <cp:lastModifiedBy>Judy Wheeler</cp:lastModifiedBy>
  <cp:revision>23</cp:revision>
  <dcterms:created xsi:type="dcterms:W3CDTF">2019-11-07T11:33:59Z</dcterms:created>
  <dcterms:modified xsi:type="dcterms:W3CDTF">2019-12-03T11:57:51Z</dcterms:modified>
</cp:coreProperties>
</file>