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6858000" cy="9144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54" d="100"/>
          <a:sy n="54" d="100"/>
        </p:scale>
        <p:origin x="-2008" y="2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hape 17"/>
          <p:cNvSpPr>
            <a:spLocks noGrp="1" noRot="1" noChangeAspect="1"/>
          </p:cNvSpPr>
          <p:nvPr>
            <p:ph type="sldImg"/>
          </p:nvPr>
        </p:nvSpPr>
        <p:spPr>
          <a:xfrm>
            <a:off x="1143000" y="685800"/>
            <a:ext cx="4572000" cy="3429000"/>
          </a:xfrm>
          <a:prstGeom prst="rect">
            <a:avLst/>
          </a:prstGeom>
        </p:spPr>
        <p:txBody>
          <a:bodyPr/>
          <a:lstStyle/>
          <a:p>
            <a:endParaRPr/>
          </a:p>
        </p:txBody>
      </p:sp>
      <p:sp>
        <p:nvSpPr>
          <p:cNvPr id="18" name="Shape 18"/>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862487505"/>
      </p:ext>
    </p:extLst>
  </p:cSld>
  <p:clrMap bg1="lt1" tx1="dk1" bg2="lt2" tx2="dk2" accent1="accent1" accent2="accent2" accent3="accent3" accent4="accent4" accent5="accent5" accent6="accent6" hlink="hlink" folHlink="folHlink"/>
  <p:notesStyle>
    <a:lvl1pPr latinLnBrk="0">
      <a:defRPr>
        <a:latin typeface="+mj-lt"/>
        <a:ea typeface="+mj-ea"/>
        <a:cs typeface="+mj-cs"/>
        <a:sym typeface="Helvetica Neue"/>
      </a:defRPr>
    </a:lvl1pPr>
    <a:lvl2pPr indent="228600" latinLnBrk="0">
      <a:defRPr>
        <a:latin typeface="+mj-lt"/>
        <a:ea typeface="+mj-ea"/>
        <a:cs typeface="+mj-cs"/>
        <a:sym typeface="Helvetica Neue"/>
      </a:defRPr>
    </a:lvl2pPr>
    <a:lvl3pPr indent="457200" latinLnBrk="0">
      <a:defRPr>
        <a:latin typeface="+mj-lt"/>
        <a:ea typeface="+mj-ea"/>
        <a:cs typeface="+mj-cs"/>
        <a:sym typeface="Helvetica Neue"/>
      </a:defRPr>
    </a:lvl3pPr>
    <a:lvl4pPr indent="685800" latinLnBrk="0">
      <a:defRPr>
        <a:latin typeface="+mj-lt"/>
        <a:ea typeface="+mj-ea"/>
        <a:cs typeface="+mj-cs"/>
        <a:sym typeface="Helvetica Neue"/>
      </a:defRPr>
    </a:lvl4pPr>
    <a:lvl5pPr indent="914400" latinLnBrk="0">
      <a:defRPr>
        <a:latin typeface="+mj-lt"/>
        <a:ea typeface="+mj-ea"/>
        <a:cs typeface="+mj-cs"/>
        <a:sym typeface="Helvetica Neue"/>
      </a:defRPr>
    </a:lvl5pPr>
    <a:lvl6pPr indent="1143000" latinLnBrk="0">
      <a:defRPr>
        <a:latin typeface="+mj-lt"/>
        <a:ea typeface="+mj-ea"/>
        <a:cs typeface="+mj-cs"/>
        <a:sym typeface="Helvetica Neue"/>
      </a:defRPr>
    </a:lvl6pPr>
    <a:lvl7pPr indent="1371600" latinLnBrk="0">
      <a:defRPr>
        <a:latin typeface="+mj-lt"/>
        <a:ea typeface="+mj-ea"/>
        <a:cs typeface="+mj-cs"/>
        <a:sym typeface="Helvetica Neue"/>
      </a:defRPr>
    </a:lvl7pPr>
    <a:lvl8pPr indent="1600200" latinLnBrk="0">
      <a:defRPr>
        <a:latin typeface="+mj-lt"/>
        <a:ea typeface="+mj-ea"/>
        <a:cs typeface="+mj-cs"/>
        <a:sym typeface="Helvetica Neue"/>
      </a:defRPr>
    </a:lvl8pPr>
    <a:lvl9pPr indent="1828800" latinLnBrk="0">
      <a:defRPr>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efault">
    <p:spTree>
      <p:nvGrpSpPr>
        <p:cNvPr id="1" name=""/>
        <p:cNvGrpSpPr/>
        <p:nvPr/>
      </p:nvGrpSpPr>
      <p:grpSpPr>
        <a:xfrm>
          <a:off x="0" y="0"/>
          <a:ext cx="0" cy="0"/>
          <a:chOff x="0" y="0"/>
          <a:chExt cx="0" cy="0"/>
        </a:xfrm>
      </p:grpSpPr>
      <p:sp>
        <p:nvSpPr>
          <p:cNvPr id="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342900" y="122766"/>
            <a:ext cx="6172200" cy="2010835"/>
          </a:xfrm>
          <a:prstGeom prst="rect">
            <a:avLst/>
          </a:prstGeom>
          <a:ln w="12700">
            <a:miter lim="400000"/>
          </a:ln>
          <a:extLst>
            <a:ext uri="{C572A759-6A51-4108-AA02-DFA0A04FC94B}">
              <ma14:wrappingTextBoxFlag xmlns:ma14="http://schemas.microsoft.com/office/mac/drawingml/2011/main" xmlns="" val="1"/>
            </a:ext>
          </a:extLst>
        </p:spPr>
        <p:txBody>
          <a:bodyPr lIns="45719" rIns="45719" anchor="ctr"/>
          <a:lstStyle/>
          <a:p>
            <a:r>
              <a:t>Title Text</a:t>
            </a:r>
          </a:p>
        </p:txBody>
      </p:sp>
      <p:sp>
        <p:nvSpPr>
          <p:cNvPr id="3" name="Body Level One…"/>
          <p:cNvSpPr txBox="1">
            <a:spLocks noGrp="1"/>
          </p:cNvSpPr>
          <p:nvPr>
            <p:ph type="body" idx="1"/>
          </p:nvPr>
        </p:nvSpPr>
        <p:spPr>
          <a:xfrm>
            <a:off x="342900" y="2133600"/>
            <a:ext cx="6172200" cy="7010400"/>
          </a:xfrm>
          <a:prstGeom prst="rect">
            <a:avLst/>
          </a:prstGeom>
          <a:ln w="12700">
            <a:miter lim="400000"/>
          </a:ln>
          <a:extLst>
            <a:ext uri="{C572A759-6A51-4108-AA02-DFA0A04FC94B}">
              <ma14:wrappingTextBoxFlag xmlns:ma14="http://schemas.microsoft.com/office/mac/drawingml/2011/main" xmlns=""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6213192" y="8326437"/>
            <a:ext cx="301909" cy="288824"/>
          </a:xfrm>
          <a:prstGeom prst="rect">
            <a:avLst/>
          </a:prstGeom>
          <a:ln w="12700">
            <a:miter lim="400000"/>
          </a:ln>
        </p:spPr>
        <p:txBody>
          <a:bodyPr wrap="none" lIns="45719" rIns="45719">
            <a:spAutoFit/>
          </a:bodyPr>
          <a:lstStyle>
            <a:lvl1pPr algn="r">
              <a:defRPr sz="14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1pPr>
      <a:lvl2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2pPr>
      <a:lvl3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3pPr>
      <a:lvl4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4pPr>
      <a:lvl5pPr marL="0" marR="0" indent="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5pPr>
      <a:lvl6pPr marL="0" marR="0" indent="4572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6pPr>
      <a:lvl7pPr marL="0" marR="0" indent="9144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7pPr>
      <a:lvl8pPr marL="0" marR="0" indent="13716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8pPr>
      <a:lvl9pPr marL="0" marR="0" indent="1828800" algn="ctr" defTabSz="914400" rtl="0" latinLnBrk="0">
        <a:lnSpc>
          <a:spcPct val="100000"/>
        </a:lnSpc>
        <a:spcBef>
          <a:spcPts val="0"/>
        </a:spcBef>
        <a:spcAft>
          <a:spcPts val="0"/>
        </a:spcAft>
        <a:buClrTx/>
        <a:buSzTx/>
        <a:buFontTx/>
        <a:buNone/>
        <a:tabLst/>
        <a:defRPr sz="4400" b="0" i="0" u="none" strike="noStrike" cap="none" spc="0" baseline="0">
          <a:ln>
            <a:noFill/>
          </a:ln>
          <a:solidFill>
            <a:srgbClr val="00000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4pPr>
      <a:lvl5pPr marL="22352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5pPr>
      <a:lvl6pPr marL="26924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6pPr>
      <a:lvl7pPr marL="31496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7pPr>
      <a:lvl8pPr marL="36068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8pPr>
      <a:lvl9pPr marL="4064000" marR="0" indent="-406400" algn="l" defTabSz="914400" rtl="0" latinLnBrk="0">
        <a:lnSpc>
          <a:spcPct val="100000"/>
        </a:lnSpc>
        <a:spcBef>
          <a:spcPts val="700"/>
        </a:spcBef>
        <a:spcAft>
          <a:spcPts val="0"/>
        </a:spcAft>
        <a:buClrTx/>
        <a:buSzPct val="100000"/>
        <a:buFontTx/>
        <a:buChar char=""/>
        <a:tabLst/>
        <a:defRPr sz="3200" b="0" i="0" u="none" strike="noStrike" cap="none" spc="0" baseline="0">
          <a:ln>
            <a:noFill/>
          </a:ln>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400" b="0" i="0" u="none" strike="noStrike" cap="none" spc="0" baseline="0">
          <a:ln>
            <a:noFill/>
          </a:ln>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cooters.co.uk/" TargetMode="Externa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mailto:walterinfantspa@gmail.com"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p:cNvGrpSpPr/>
          <p:nvPr/>
        </p:nvGrpSpPr>
        <p:grpSpPr>
          <a:xfrm>
            <a:off x="100012" y="5022426"/>
            <a:ext cx="6642101" cy="4037760"/>
            <a:chOff x="-3175" y="-54399"/>
            <a:chExt cx="6642100" cy="4037759"/>
          </a:xfrm>
        </p:grpSpPr>
        <p:sp>
          <p:nvSpPr>
            <p:cNvPr id="20" name="C"/>
            <p:cNvSpPr/>
            <p:nvPr/>
          </p:nvSpPr>
          <p:spPr>
            <a:xfrm>
              <a:off x="-1" y="129091"/>
              <a:ext cx="6638926" cy="2722540"/>
            </a:xfrm>
            <a:prstGeom prst="rect">
              <a:avLst/>
            </a:prstGeom>
            <a:noFill/>
            <a:ln w="19050" cap="flat">
              <a:solidFill>
                <a:srgbClr val="000000">
                  <a:alpha val="92939"/>
                </a:srgbClr>
              </a:solidFill>
              <a:prstDash val="solid"/>
              <a:round/>
            </a:ln>
            <a:effectLst/>
            <a:extLst>
              <a:ext uri="{C572A759-6A51-4108-AA02-DFA0A04FC94B}">
                <ma14:wrappingTextBoxFlag xmlns:ma14="http://schemas.microsoft.com/office/mac/drawingml/2011/main" xmlns="" val="1"/>
              </a:ext>
            </a:extLst>
          </p:spPr>
          <p:txBody>
            <a:bodyPr wrap="square" lIns="45719" tIns="45719" rIns="45719" bIns="45719" numCol="1" anchor="t">
              <a:noAutofit/>
            </a:bodyPr>
            <a:lstStyle>
              <a:lvl1pPr>
                <a:defRPr sz="1400" b="1">
                  <a:latin typeface="Calibri"/>
                  <a:ea typeface="Calibri"/>
                  <a:cs typeface="Calibri"/>
                  <a:sym typeface="Calibri"/>
                </a:defRPr>
              </a:lvl1pPr>
            </a:lstStyle>
            <a:p>
              <a:endParaRPr dirty="0"/>
            </a:p>
          </p:txBody>
        </p:sp>
        <p:sp>
          <p:nvSpPr>
            <p:cNvPr id="21" name="Easy Fundraising!…"/>
            <p:cNvSpPr txBox="1"/>
            <p:nvPr/>
          </p:nvSpPr>
          <p:spPr>
            <a:xfrm>
              <a:off x="-3175" y="-54399"/>
              <a:ext cx="6638925" cy="277885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lgn="ctr">
                <a:defRPr sz="1200" b="1" i="1"/>
              </a:pPr>
              <a:endParaRPr dirty="0" smtClean="0"/>
            </a:p>
            <a:p>
              <a:pPr algn="ctr">
                <a:defRPr sz="1200" b="1" i="1"/>
              </a:pPr>
              <a:r>
                <a:rPr dirty="0" smtClean="0"/>
                <a:t>Easy </a:t>
              </a:r>
              <a:r>
                <a:rPr dirty="0"/>
                <a:t>Fundraising!</a:t>
              </a:r>
            </a:p>
            <a:p>
              <a:pPr>
                <a:defRPr sz="1200"/>
              </a:pPr>
              <a:endParaRPr dirty="0"/>
            </a:p>
            <a:p>
              <a:pPr>
                <a:defRPr sz="1200"/>
              </a:pPr>
              <a:r>
                <a:rPr dirty="0"/>
                <a:t>Add our fundraising link to your favourites for next time you shop online at John Lewis, Amazon, M&amp;S, Argos, Sainsbury’s &amp; many more.</a:t>
              </a:r>
            </a:p>
            <a:p>
              <a:pPr>
                <a:defRPr sz="1200"/>
              </a:pPr>
              <a:endParaRPr dirty="0"/>
            </a:p>
            <a:p>
              <a:pPr>
                <a:defRPr sz="1200"/>
              </a:pPr>
              <a:r>
                <a:rPr dirty="0"/>
                <a:t>Visit our link below to sign up:</a:t>
              </a:r>
            </a:p>
            <a:p>
              <a:pPr>
                <a:defRPr sz="1200" b="1"/>
              </a:pPr>
              <a:r>
                <a:rPr dirty="0"/>
                <a:t>		www.easyfundraising.org.uk/causes/walterinfantpa </a:t>
              </a:r>
            </a:p>
            <a:p>
              <a:pPr>
                <a:defRPr sz="1200"/>
              </a:pPr>
              <a:endParaRPr dirty="0"/>
            </a:p>
            <a:p>
              <a:pPr>
                <a:defRPr sz="1200"/>
              </a:pPr>
              <a:r>
                <a:rPr dirty="0"/>
                <a:t>Download the toolbar and it prompts you when you’re on a site that you can raise money from.</a:t>
              </a:r>
            </a:p>
            <a:p>
              <a:pPr>
                <a:defRPr sz="1200"/>
              </a:pPr>
              <a:r>
                <a:rPr dirty="0"/>
                <a:t>Every time you shop you’ll earn a donation for the school and it won’t cost you a penny!</a:t>
              </a:r>
              <a:endParaRPr sz="1400" b="1" dirty="0"/>
            </a:p>
            <a:p>
              <a:pPr>
                <a:defRPr sz="1400" b="1"/>
              </a:pPr>
              <a:endParaRPr sz="1400" b="1" dirty="0"/>
            </a:p>
            <a:p>
              <a:pPr algn="ctr">
                <a:defRPr sz="1200" b="1" i="1"/>
              </a:pPr>
              <a:r>
                <a:rPr dirty="0"/>
                <a:t>Micro Scooters!</a:t>
              </a:r>
            </a:p>
            <a:p>
              <a:pPr algn="ctr">
                <a:defRPr sz="1200" b="1" i="1"/>
              </a:pPr>
              <a:endParaRPr dirty="0"/>
            </a:p>
            <a:p>
              <a:pPr algn="ctr">
                <a:defRPr sz="1200" b="1" i="1"/>
              </a:pPr>
              <a:r>
                <a:rPr dirty="0"/>
                <a:t>   </a:t>
              </a:r>
              <a:r>
                <a:rPr u="sng" dirty="0">
                  <a:solidFill>
                    <a:srgbClr val="009999"/>
                  </a:solidFill>
                  <a:uFill>
                    <a:solidFill>
                      <a:srgbClr val="009999"/>
                    </a:solidFill>
                  </a:uFill>
                  <a:hlinkClick r:id="rId2"/>
                </a:rPr>
                <a:t>http://www.micro-scooters.co.uk/</a:t>
              </a:r>
              <a:r>
                <a:rPr dirty="0"/>
                <a:t>  Please use code 109869</a:t>
              </a:r>
            </a:p>
          </p:txBody>
        </p:sp>
        <p:sp>
          <p:nvSpPr>
            <p:cNvPr id="22" name="NEW for this year:…"/>
            <p:cNvSpPr/>
            <p:nvPr/>
          </p:nvSpPr>
          <p:spPr>
            <a:xfrm>
              <a:off x="0" y="2962881"/>
              <a:ext cx="6638925" cy="1020479"/>
            </a:xfrm>
            <a:prstGeom prst="rect">
              <a:avLst/>
            </a:prstGeom>
            <a:noFill/>
            <a:ln w="19050" cap="flat">
              <a:solidFill>
                <a:srgbClr val="000000">
                  <a:alpha val="92939"/>
                </a:srgbClr>
              </a:solidFill>
              <a:prstDash val="solid"/>
              <a:round/>
            </a:ln>
            <a:effectLst/>
            <a:extLst>
              <a:ext uri="{C572A759-6A51-4108-AA02-DFA0A04FC94B}">
                <ma14:wrappingTextBoxFlag xmlns:ma14="http://schemas.microsoft.com/office/mac/drawingml/2011/main" xmlns="" val="1"/>
              </a:ext>
            </a:extLst>
          </p:spPr>
          <p:txBody>
            <a:bodyPr wrap="square" lIns="45719" tIns="45719" rIns="45719" bIns="45719" numCol="1" anchor="t">
              <a:noAutofit/>
            </a:bodyPr>
            <a:lstStyle/>
            <a:p>
              <a:pPr>
                <a:defRPr sz="1400" b="1">
                  <a:latin typeface="Calibri"/>
                  <a:ea typeface="Calibri"/>
                  <a:cs typeface="Calibri"/>
                  <a:sym typeface="Calibri"/>
                </a:defRPr>
              </a:pPr>
              <a:r>
                <a:t>NEW for this year: </a:t>
              </a:r>
            </a:p>
            <a:p>
              <a:pPr>
                <a:defRPr sz="1200">
                  <a:latin typeface="Calibri"/>
                  <a:ea typeface="Calibri"/>
                  <a:cs typeface="Calibri"/>
                  <a:sym typeface="Calibri"/>
                </a:defRPr>
              </a:pPr>
              <a:r>
                <a:t>We will soon be collecting and recycling: </a:t>
              </a:r>
            </a:p>
            <a:p>
              <a:pPr marL="120315" indent="-120315">
                <a:buSzPct val="100000"/>
                <a:buChar char="*"/>
                <a:defRPr sz="1200">
                  <a:latin typeface="Calibri"/>
                  <a:ea typeface="Calibri"/>
                  <a:cs typeface="Calibri"/>
                  <a:sym typeface="Calibri"/>
                </a:defRPr>
              </a:pPr>
              <a:r>
                <a:t>Old mobile phones </a:t>
              </a:r>
            </a:p>
            <a:p>
              <a:pPr marL="120315" indent="-120315">
                <a:buSzPct val="100000"/>
                <a:buChar char="*"/>
                <a:defRPr sz="1200">
                  <a:latin typeface="Calibri"/>
                  <a:ea typeface="Calibri"/>
                  <a:cs typeface="Calibri"/>
                  <a:sym typeface="Calibri"/>
                </a:defRPr>
              </a:pPr>
              <a:r>
                <a:t>Second hand books, CDs and DVDs </a:t>
              </a:r>
            </a:p>
            <a:p>
              <a:pPr marL="120315" indent="-120315">
                <a:buSzPct val="100000"/>
                <a:buChar char="*"/>
                <a:defRPr sz="1200">
                  <a:latin typeface="Calibri"/>
                  <a:ea typeface="Calibri"/>
                  <a:cs typeface="Calibri"/>
                  <a:sym typeface="Calibri"/>
                </a:defRPr>
              </a:pPr>
              <a:r>
                <a:t>Coins and currency from any country….look out for the drop boxes coming soon!</a:t>
              </a:r>
            </a:p>
          </p:txBody>
        </p:sp>
      </p:grpSp>
      <p:pic>
        <p:nvPicPr>
          <p:cNvPr id="24" name="image.pdf" descr="image.pdf"/>
          <p:cNvPicPr>
            <a:picLocks noChangeAspect="1"/>
          </p:cNvPicPr>
          <p:nvPr/>
        </p:nvPicPr>
        <p:blipFill>
          <a:blip r:embed="rId3">
            <a:extLst/>
          </a:blip>
          <a:stretch>
            <a:fillRect/>
          </a:stretch>
        </p:blipFill>
        <p:spPr>
          <a:xfrm>
            <a:off x="5741987" y="8256587"/>
            <a:ext cx="1116013" cy="887413"/>
          </a:xfrm>
          <a:prstGeom prst="rect">
            <a:avLst/>
          </a:prstGeom>
          <a:ln w="12700">
            <a:miter lim="400000"/>
          </a:ln>
        </p:spPr>
      </p:pic>
      <p:sp>
        <p:nvSpPr>
          <p:cNvPr id="25" name="Welcome to the autumn term PA newsletter, keeping you updated on upcoming events and how to get involved. A special welcome to those parents who are new to school, we hope you’ll enjoy getting involved in the many activities the PA organise.  Firstly we’d like to introduce the PA committee: Co chairs: Emma Leigh &amp; Lucy Wood Secretary: Kate Radford Treasurer: Rachel Cole Contact us at walterinfantspa@gmail.com or please come and find us in the playground if you have any questions or would like to help out."/>
          <p:cNvSpPr txBox="1">
            <a:spLocks noGrp="1"/>
          </p:cNvSpPr>
          <p:nvPr>
            <p:ph type="title" idx="4294967295"/>
          </p:nvPr>
        </p:nvSpPr>
        <p:spPr>
          <a:xfrm>
            <a:off x="103187" y="1141412"/>
            <a:ext cx="3973513" cy="2493963"/>
          </a:xfrm>
          <a:prstGeom prst="rect">
            <a:avLst/>
          </a:prstGeom>
          <a:ln w="19050">
            <a:solidFill>
              <a:srgbClr val="000000">
                <a:alpha val="92155"/>
              </a:srgbClr>
            </a:solidFill>
            <a:round/>
          </a:ln>
        </p:spPr>
        <p:txBody>
          <a:bodyPr anchor="t">
            <a:noAutofit/>
          </a:bodyPr>
          <a:lstStyle/>
          <a:p>
            <a:pPr algn="l" defTabSz="896111">
              <a:defRPr sz="1176" b="1"/>
            </a:pPr>
            <a:r>
              <a:rPr sz="1200" dirty="0"/>
              <a:t>Welcome to the autumn term PA newsletter, keeping you updated on upcoming events and how to get involved. A special welcome to those parents who are new to school, we hope you’ll enjoy getting involved in the many activities the PA organise.</a:t>
            </a:r>
            <a:br>
              <a:rPr sz="1200" dirty="0"/>
            </a:br>
            <a:r>
              <a:rPr sz="1200" dirty="0"/>
              <a:t/>
            </a:r>
            <a:br>
              <a:rPr sz="1200" dirty="0"/>
            </a:br>
            <a:r>
              <a:rPr sz="1200" b="0" dirty="0"/>
              <a:t>Firstly we’d like to introduce the PA committee:</a:t>
            </a:r>
            <a:br>
              <a:rPr sz="1200" b="0" dirty="0"/>
            </a:br>
            <a:r>
              <a:rPr sz="1200" b="0" dirty="0"/>
              <a:t>Co chairs: Emma Leigh &amp; Lucy Wood</a:t>
            </a:r>
            <a:br>
              <a:rPr sz="1200" b="0" dirty="0"/>
            </a:br>
            <a:r>
              <a:rPr sz="1200" b="0" dirty="0"/>
              <a:t>Secretary: Kate Radford</a:t>
            </a:r>
            <a:br>
              <a:rPr sz="1200" b="0" dirty="0"/>
            </a:br>
            <a:r>
              <a:rPr sz="1200" b="0" dirty="0"/>
              <a:t>Treasurer: Rachel Cole</a:t>
            </a:r>
            <a:br>
              <a:rPr sz="1200" b="0" dirty="0"/>
            </a:br>
            <a:r>
              <a:rPr sz="1200" b="0" dirty="0"/>
              <a:t>Contact us at </a:t>
            </a:r>
            <a:r>
              <a:rPr sz="1200" b="0" u="sng" dirty="0"/>
              <a:t>walterinfantspa@gmail.com</a:t>
            </a:r>
            <a:r>
              <a:rPr sz="1200" b="0" dirty="0"/>
              <a:t> or please come and find us in the playground if you have any questions or would like to help out.</a:t>
            </a:r>
            <a:br>
              <a:rPr sz="1200" b="0" dirty="0"/>
            </a:br>
            <a:endParaRPr sz="1200" b="0" dirty="0"/>
          </a:p>
        </p:txBody>
      </p:sp>
      <p:sp>
        <p:nvSpPr>
          <p:cNvPr id="26" name="Walter Warbler November 2017"/>
          <p:cNvSpPr txBox="1">
            <a:spLocks noGrp="1"/>
          </p:cNvSpPr>
          <p:nvPr>
            <p:ph type="body" sz="quarter" idx="4294967295"/>
          </p:nvPr>
        </p:nvSpPr>
        <p:spPr>
          <a:xfrm>
            <a:off x="103187" y="14287"/>
            <a:ext cx="6638926" cy="1084264"/>
          </a:xfrm>
          <a:prstGeom prst="rect">
            <a:avLst/>
          </a:prstGeom>
          <a:ln w="19050">
            <a:solidFill>
              <a:srgbClr val="000000">
                <a:alpha val="78038"/>
              </a:srgbClr>
            </a:solidFill>
            <a:miter lim="800000"/>
          </a:ln>
        </p:spPr>
        <p:txBody>
          <a:bodyPr anchor="ctr">
            <a:normAutofit/>
          </a:bodyPr>
          <a:lstStyle/>
          <a:p>
            <a:pPr marL="0" indent="0" algn="ctr">
              <a:spcBef>
                <a:spcPts val="900"/>
              </a:spcBef>
              <a:buSzTx/>
              <a:buNone/>
              <a:defRPr sz="4000"/>
            </a:pPr>
            <a:r>
              <a:t>	</a:t>
            </a:r>
            <a:r>
              <a:rPr sz="3600">
                <a:latin typeface="Comic Sans MS"/>
                <a:ea typeface="Comic Sans MS"/>
                <a:cs typeface="Comic Sans MS"/>
                <a:sym typeface="Comic Sans MS"/>
              </a:rPr>
              <a:t>Walter Warbler </a:t>
            </a:r>
            <a:r>
              <a:rPr sz="1600">
                <a:latin typeface="Comic Sans MS"/>
                <a:ea typeface="Comic Sans MS"/>
                <a:cs typeface="Comic Sans MS"/>
                <a:sym typeface="Comic Sans MS"/>
              </a:rPr>
              <a:t>November</a:t>
            </a:r>
            <a:r>
              <a:rPr sz="3600">
                <a:latin typeface="Comic Sans MS"/>
                <a:ea typeface="Comic Sans MS"/>
                <a:cs typeface="Comic Sans MS"/>
                <a:sym typeface="Comic Sans MS"/>
              </a:rPr>
              <a:t> </a:t>
            </a:r>
            <a:r>
              <a:rPr sz="1600">
                <a:latin typeface="Comic Sans MS"/>
                <a:ea typeface="Comic Sans MS"/>
                <a:cs typeface="Comic Sans MS"/>
                <a:sym typeface="Comic Sans MS"/>
              </a:rPr>
              <a:t>2017</a:t>
            </a:r>
          </a:p>
        </p:txBody>
      </p:sp>
      <p:grpSp>
        <p:nvGrpSpPr>
          <p:cNvPr id="29" name="Group"/>
          <p:cNvGrpSpPr/>
          <p:nvPr/>
        </p:nvGrpSpPr>
        <p:grpSpPr>
          <a:xfrm>
            <a:off x="103187" y="3770438"/>
            <a:ext cx="6638926" cy="1360830"/>
            <a:chOff x="-12700" y="62038"/>
            <a:chExt cx="6638925" cy="1360829"/>
          </a:xfrm>
        </p:grpSpPr>
        <p:sp>
          <p:nvSpPr>
            <p:cNvPr id="27" name="Rectangle"/>
            <p:cNvSpPr/>
            <p:nvPr/>
          </p:nvSpPr>
          <p:spPr>
            <a:xfrm>
              <a:off x="0" y="62038"/>
              <a:ext cx="6626225" cy="1360829"/>
            </a:xfrm>
            <a:prstGeom prst="rect">
              <a:avLst/>
            </a:prstGeom>
            <a:noFill/>
            <a:ln w="19050" cap="flat">
              <a:solidFill>
                <a:srgbClr val="000000">
                  <a:alpha val="92939"/>
                </a:srgbClr>
              </a:solidFill>
              <a:prstDash val="solid"/>
              <a:round/>
            </a:ln>
            <a:effectLst/>
          </p:spPr>
          <p:txBody>
            <a:bodyPr wrap="square" lIns="45719" tIns="45719" rIns="45719" bIns="45719" numCol="1" anchor="t">
              <a:noAutofit/>
            </a:bodyPr>
            <a:lstStyle/>
            <a:p>
              <a:pPr>
                <a:defRPr sz="1200"/>
              </a:pPr>
              <a:endParaRPr/>
            </a:p>
          </p:txBody>
        </p:sp>
        <p:sp>
          <p:nvSpPr>
            <p:cNvPr id="28" name="Fundraising Success - Last school year we raised a fantastic £7,003.  A big thank you to all the parents and teachers who made this possible. Our biggest fundraiser, the Summer Fair in June, raised just under £4,650 which is an amazing sum to raise so thanks to all who volunteered and attended.  Last year we invested £2,373 back into the school paying for Christmas crackers and presents, theatre company visits to school, contributing towards the reindeer visit, ice lollies for sports day, and the valentines and leavers disco. We have committed much more too so once the school is able to source what they need we will let you know."/>
            <p:cNvSpPr txBox="1"/>
            <p:nvPr/>
          </p:nvSpPr>
          <p:spPr>
            <a:xfrm>
              <a:off x="-12700" y="80523"/>
              <a:ext cx="6626225" cy="133105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defRPr sz="1200" b="1"/>
              </a:pPr>
              <a:r>
                <a:rPr dirty="0"/>
                <a:t>Fundraising Success - </a:t>
              </a:r>
              <a:r>
                <a:rPr b="0" dirty="0"/>
                <a:t>Last school year we raised a fantastic </a:t>
              </a:r>
              <a:r>
                <a:rPr dirty="0"/>
                <a:t>£7,003</a:t>
              </a:r>
              <a:r>
                <a:rPr b="0" dirty="0"/>
                <a:t>.  A big thank you to all the parents and teachers who made this possible. Our biggest fundraiser, the Summer Fair in June, raised just under </a:t>
              </a:r>
              <a:r>
                <a:rPr dirty="0"/>
                <a:t>£4,650</a:t>
              </a:r>
              <a:r>
                <a:rPr b="0" dirty="0"/>
                <a:t> which is an amazing sum to raise so thanks to all who volunteered and attended.  Last year we invested £2,373 back into the school paying for Christmas crackers and presents, theatre company visits to school, contributing towards the reindeer visit, ice lollies for sports day, and the valentines and leavers disco. We have committed much more too so once the school is able to source what they need we will let you know.  </a:t>
              </a:r>
            </a:p>
          </p:txBody>
        </p:sp>
      </p:grpSp>
      <p:grpSp>
        <p:nvGrpSpPr>
          <p:cNvPr id="32" name="Group"/>
          <p:cNvGrpSpPr/>
          <p:nvPr/>
        </p:nvGrpSpPr>
        <p:grpSpPr>
          <a:xfrm>
            <a:off x="4146549" y="1141412"/>
            <a:ext cx="2595564" cy="3970316"/>
            <a:chOff x="-1894064" y="0"/>
            <a:chExt cx="2595563" cy="3970315"/>
          </a:xfrm>
        </p:grpSpPr>
        <p:sp>
          <p:nvSpPr>
            <p:cNvPr id="30" name="Rectangle"/>
            <p:cNvSpPr/>
            <p:nvPr/>
          </p:nvSpPr>
          <p:spPr>
            <a:xfrm>
              <a:off x="-1890889" y="0"/>
              <a:ext cx="2592388" cy="2493962"/>
            </a:xfrm>
            <a:prstGeom prst="rect">
              <a:avLst/>
            </a:prstGeom>
            <a:noFill/>
            <a:ln w="19050" cap="flat">
              <a:solidFill>
                <a:srgbClr val="000000">
                  <a:alpha val="92939"/>
                </a:srgbClr>
              </a:solidFill>
              <a:prstDash val="solid"/>
              <a:round/>
            </a:ln>
            <a:effectLst/>
          </p:spPr>
          <p:txBody>
            <a:bodyPr wrap="square" lIns="45719" tIns="45719" rIns="45719" bIns="45719" numCol="1" anchor="t">
              <a:noAutofit/>
            </a:bodyPr>
            <a:lstStyle/>
            <a:p>
              <a:pPr>
                <a:defRPr sz="1400" b="1"/>
              </a:pPr>
              <a:endParaRPr/>
            </a:p>
          </p:txBody>
        </p:sp>
        <p:sp>
          <p:nvSpPr>
            <p:cNvPr id="31" name="Dates for your diary…"/>
            <p:cNvSpPr txBox="1"/>
            <p:nvPr/>
          </p:nvSpPr>
          <p:spPr>
            <a:xfrm>
              <a:off x="-1894064" y="0"/>
              <a:ext cx="2592388" cy="3970315"/>
            </a:xfrm>
            <a:prstGeom prst="rect">
              <a:avLst/>
            </a:prstGeom>
            <a:noFill/>
            <a:ln w="12700" cap="flat">
              <a:noFill/>
              <a:miter lim="400000"/>
            </a:ln>
            <a:effectLst/>
            <a:extLst>
              <a:ext uri="{C572A759-6A51-4108-AA02-DFA0A04FC94B}">
                <ma14:wrappingTextBoxFlag xmlns:ma14="http://schemas.microsoft.com/office/mac/drawingml/2011/main" xmlns="" val="1"/>
              </a:ext>
            </a:extLst>
          </p:spPr>
          <p:txBody>
            <a:bodyPr wrap="square" lIns="45719" tIns="45719" rIns="45719" bIns="45719" numCol="1" anchor="t">
              <a:spAutoFit/>
            </a:bodyPr>
            <a:lstStyle/>
            <a:p>
              <a:pPr>
                <a:defRPr sz="1300" b="1" u="sng"/>
              </a:pPr>
              <a:r>
                <a:rPr dirty="0"/>
                <a:t>Dates for your diary</a:t>
              </a:r>
              <a:endParaRPr sz="1200" dirty="0"/>
            </a:p>
            <a:p>
              <a:pPr>
                <a:defRPr sz="1200" b="1"/>
              </a:pPr>
              <a:r>
                <a:rPr dirty="0"/>
                <a:t>13th Nov - </a:t>
              </a:r>
              <a:r>
                <a:rPr b="0" dirty="0"/>
                <a:t>Reindeer visit</a:t>
              </a:r>
            </a:p>
            <a:p>
              <a:pPr>
                <a:defRPr sz="1100"/>
              </a:pPr>
              <a:r>
                <a:rPr dirty="0"/>
                <a:t>The real reindeer return and this year we will be selling reindeer poo (chocolate raisins) with a guess the name of the reindeer game! </a:t>
              </a:r>
              <a:endParaRPr sz="1200" b="1" dirty="0"/>
            </a:p>
            <a:p>
              <a:pPr>
                <a:defRPr sz="1200" b="1"/>
              </a:pPr>
              <a:endParaRPr sz="1100" b="1" dirty="0"/>
            </a:p>
            <a:p>
              <a:pPr>
                <a:defRPr sz="1200" b="1"/>
              </a:pPr>
              <a:r>
                <a:rPr dirty="0"/>
                <a:t>27</a:t>
              </a:r>
              <a:r>
                <a:rPr baseline="30000" dirty="0"/>
                <a:t>th</a:t>
              </a:r>
              <a:r>
                <a:rPr dirty="0"/>
                <a:t> Nov – Bags2School</a:t>
              </a:r>
            </a:p>
            <a:p>
              <a:pPr>
                <a:defRPr sz="1200" b="1"/>
              </a:pPr>
              <a:r>
                <a:rPr sz="1100" b="0" dirty="0"/>
                <a:t>Collection bags will go out in book bags the week before the 27th.  A great way to have a clear out of old clothes!</a:t>
              </a:r>
              <a:endParaRPr sz="1100" dirty="0"/>
            </a:p>
            <a:p>
              <a:pPr>
                <a:defRPr sz="1200"/>
              </a:pPr>
              <a:endParaRPr sz="1100" dirty="0"/>
            </a:p>
            <a:p>
              <a:pPr>
                <a:defRPr sz="1200" b="1"/>
              </a:pPr>
              <a:r>
                <a:rPr dirty="0"/>
                <a:t>Fri 8</a:t>
              </a:r>
              <a:r>
                <a:rPr baseline="30000" dirty="0"/>
                <a:t>th</a:t>
              </a:r>
              <a:r>
                <a:rPr dirty="0"/>
                <a:t> Dec– Christmas Bake Sale </a:t>
              </a:r>
              <a:r>
                <a:rPr sz="1100" b="0" dirty="0"/>
                <a:t>Please see overleaf for more details.</a:t>
              </a:r>
              <a:endParaRPr sz="1300" dirty="0"/>
            </a:p>
            <a:p>
              <a:pPr>
                <a:defRPr sz="800" b="1"/>
              </a:pPr>
              <a:endParaRPr sz="1300" dirty="0"/>
            </a:p>
            <a:p>
              <a:pPr>
                <a:defRPr sz="800" b="1"/>
              </a:pPr>
              <a:endParaRPr sz="1300" dirty="0"/>
            </a:p>
            <a:p>
              <a:pPr>
                <a:defRPr sz="1200" b="1"/>
              </a:pPr>
              <a:endParaRPr sz="1300" dirty="0"/>
            </a:p>
            <a:p>
              <a:pPr>
                <a:defRPr sz="1200"/>
              </a:pPr>
              <a:endParaRPr sz="1300" dirty="0"/>
            </a:p>
            <a:p>
              <a:pPr>
                <a:defRPr sz="1200"/>
              </a:pPr>
              <a:endParaRPr sz="1300" dirty="0"/>
            </a:p>
            <a:p>
              <a:pPr>
                <a:defRPr sz="1200"/>
              </a:pPr>
              <a:endParaRPr sz="1300" dirty="0"/>
            </a:p>
            <a:p>
              <a:pPr>
                <a:defRPr sz="1200">
                  <a:solidFill>
                    <a:srgbClr val="FF0000"/>
                  </a:solidFill>
                </a:defRPr>
              </a:pPr>
              <a:endParaRPr sz="1300" dirty="0"/>
            </a:p>
          </p:txBody>
        </p:sp>
      </p:grpSp>
      <p:pic>
        <p:nvPicPr>
          <p:cNvPr id="33" name="image.pdf" descr="image.pdf"/>
          <p:cNvPicPr>
            <a:picLocks noChangeAspect="1"/>
          </p:cNvPicPr>
          <p:nvPr/>
        </p:nvPicPr>
        <p:blipFill>
          <a:blip r:embed="rId4">
            <a:extLst/>
          </a:blip>
          <a:stretch>
            <a:fillRect/>
          </a:stretch>
        </p:blipFill>
        <p:spPr>
          <a:xfrm>
            <a:off x="131762" y="57150"/>
            <a:ext cx="1057276" cy="1114425"/>
          </a:xfrm>
          <a:prstGeom prst="rect">
            <a:avLst/>
          </a:prstGeom>
          <a:ln w="12700">
            <a:miter lim="400000"/>
          </a:ln>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Christmas Bake Sale – Bakers Needed…"/>
          <p:cNvSpPr txBox="1"/>
          <p:nvPr/>
        </p:nvSpPr>
        <p:spPr>
          <a:xfrm>
            <a:off x="115887" y="971550"/>
            <a:ext cx="6626226" cy="4093428"/>
          </a:xfrm>
          <a:prstGeom prst="rect">
            <a:avLst/>
          </a:prstGeom>
          <a:ln w="19050">
            <a:solidFill>
              <a:srgbClr val="000000">
                <a:alpha val="92939"/>
              </a:srgbClr>
            </a:solidFill>
          </a:ln>
          <a:extLst>
            <a:ext uri="{C572A759-6A51-4108-AA02-DFA0A04FC94B}">
              <ma14:wrappingTextBoxFlag xmlns:ma14="http://schemas.microsoft.com/office/mac/drawingml/2011/main" xmlns="" val="1"/>
            </a:ext>
          </a:extLst>
        </p:spPr>
        <p:txBody>
          <a:bodyPr lIns="45719" rIns="45719">
            <a:spAutoFit/>
          </a:bodyPr>
          <a:lstStyle/>
          <a:p>
            <a:pPr algn="ctr">
              <a:defRPr sz="2000" b="1"/>
            </a:pPr>
            <a:r>
              <a:rPr dirty="0"/>
              <a:t>Christmas Bake Sale – Bakers Needed</a:t>
            </a:r>
          </a:p>
          <a:p>
            <a:pPr>
              <a:defRPr sz="1200"/>
            </a:pPr>
            <a:endParaRPr dirty="0"/>
          </a:p>
          <a:p>
            <a:pPr>
              <a:defRPr sz="1200"/>
            </a:pPr>
            <a:r>
              <a:rPr dirty="0"/>
              <a:t>Calling all budding bakers …… Last year’s Christmas Bake Sale was a great success, there was a lovely festive atmosphere and it was really nice to see all the parents, carers and children enjoying the cakes and each others company.   Our volunteer bakers produced some amazing cakes and we raised in excess of £400!  </a:t>
            </a:r>
          </a:p>
          <a:p>
            <a:pPr>
              <a:defRPr sz="1200"/>
            </a:pPr>
            <a:endParaRPr dirty="0"/>
          </a:p>
          <a:p>
            <a:pPr>
              <a:defRPr sz="1200"/>
            </a:pPr>
            <a:r>
              <a:rPr dirty="0"/>
              <a:t>The PA would love to hold another Christmas Bake Sale this year.  We’ve chosen the date and time – Friday 8</a:t>
            </a:r>
            <a:r>
              <a:rPr baseline="30000" dirty="0"/>
              <a:t>th</a:t>
            </a:r>
            <a:r>
              <a:rPr dirty="0"/>
              <a:t> December, 3 – 4pm in the playground/hall weather dependant.  So put it in your diaries!  Now all we need are some volunteer bakers to supply us with the delicious cakes. </a:t>
            </a:r>
          </a:p>
          <a:p>
            <a:pPr>
              <a:defRPr sz="1200"/>
            </a:pPr>
            <a:endParaRPr dirty="0"/>
          </a:p>
          <a:p>
            <a:pPr>
              <a:defRPr sz="1200"/>
            </a:pPr>
            <a:r>
              <a:rPr dirty="0"/>
              <a:t>We are looking for :</a:t>
            </a:r>
          </a:p>
          <a:p>
            <a:pPr>
              <a:buSzPct val="100000"/>
              <a:buChar char="•"/>
              <a:defRPr sz="1200"/>
            </a:pPr>
            <a:r>
              <a:rPr dirty="0"/>
              <a:t> around 30 volunteer bakers to bake either a batch of cupcakes or a large cake (no nuts please) to be brought into school on the morning of the bake sale.</a:t>
            </a:r>
          </a:p>
          <a:p>
            <a:pPr>
              <a:buSzPct val="100000"/>
              <a:buChar char="•"/>
              <a:defRPr sz="1200"/>
            </a:pPr>
            <a:endParaRPr dirty="0"/>
          </a:p>
          <a:p>
            <a:pPr>
              <a:buSzPct val="100000"/>
              <a:buChar char="•"/>
              <a:defRPr sz="1200"/>
            </a:pPr>
            <a:r>
              <a:rPr dirty="0"/>
              <a:t> some volunteers to help with set up or a 30min slot manning the cake stalls on the day.  </a:t>
            </a:r>
          </a:p>
          <a:p>
            <a:pPr>
              <a:defRPr sz="1200"/>
            </a:pPr>
            <a:endParaRPr dirty="0"/>
          </a:p>
          <a:p>
            <a:pPr>
              <a:defRPr sz="1200"/>
            </a:pPr>
            <a:r>
              <a:rPr dirty="0"/>
              <a:t>If you are able to help out as a baker or stall volunteer please email us at </a:t>
            </a:r>
            <a:r>
              <a:rPr u="sng" dirty="0">
                <a:solidFill>
                  <a:srgbClr val="009999"/>
                </a:solidFill>
                <a:uFill>
                  <a:solidFill>
                    <a:srgbClr val="009999"/>
                  </a:solidFill>
                </a:uFill>
                <a:hlinkClick r:id="rId2"/>
              </a:rPr>
              <a:t>walterinfantspa@gmail.com</a:t>
            </a:r>
            <a:r>
              <a:rPr dirty="0"/>
              <a:t> or complete the slip below and hand it into the school office. We’ll be in touch closer to the time</a:t>
            </a:r>
            <a:r>
              <a:rPr dirty="0" smtClean="0"/>
              <a:t>.</a:t>
            </a:r>
            <a:endParaRPr lang="en-US" dirty="0" smtClean="0"/>
          </a:p>
          <a:p>
            <a:pPr>
              <a:defRPr sz="1200"/>
            </a:pPr>
            <a:endParaRPr dirty="0"/>
          </a:p>
        </p:txBody>
      </p:sp>
      <p:pic>
        <p:nvPicPr>
          <p:cNvPr id="36" name="image.pdf" descr="image.pdf"/>
          <p:cNvPicPr>
            <a:picLocks noChangeAspect="1"/>
          </p:cNvPicPr>
          <p:nvPr/>
        </p:nvPicPr>
        <p:blipFill>
          <a:blip r:embed="rId3">
            <a:extLst/>
          </a:blip>
          <a:stretch>
            <a:fillRect/>
          </a:stretch>
        </p:blipFill>
        <p:spPr>
          <a:xfrm>
            <a:off x="206375" y="98425"/>
            <a:ext cx="803275" cy="814388"/>
          </a:xfrm>
          <a:prstGeom prst="rect">
            <a:avLst/>
          </a:prstGeom>
          <a:ln w="12700">
            <a:miter lim="400000"/>
          </a:ln>
        </p:spPr>
      </p:pic>
      <p:pic>
        <p:nvPicPr>
          <p:cNvPr id="37" name="image.png" descr="image.png"/>
          <p:cNvPicPr>
            <a:picLocks noChangeAspect="1"/>
          </p:cNvPicPr>
          <p:nvPr/>
        </p:nvPicPr>
        <p:blipFill>
          <a:blip r:embed="rId4">
            <a:extLst/>
          </a:blip>
          <a:stretch>
            <a:fillRect/>
          </a:stretch>
        </p:blipFill>
        <p:spPr>
          <a:xfrm>
            <a:off x="1574800" y="90487"/>
            <a:ext cx="806450" cy="817563"/>
          </a:xfrm>
          <a:prstGeom prst="rect">
            <a:avLst/>
          </a:prstGeom>
          <a:ln w="12700">
            <a:miter lim="400000"/>
          </a:ln>
        </p:spPr>
      </p:pic>
      <p:pic>
        <p:nvPicPr>
          <p:cNvPr id="38" name="image.png" descr="image.png"/>
          <p:cNvPicPr>
            <a:picLocks noChangeAspect="1"/>
          </p:cNvPicPr>
          <p:nvPr/>
        </p:nvPicPr>
        <p:blipFill>
          <a:blip r:embed="rId4">
            <a:extLst/>
          </a:blip>
          <a:stretch>
            <a:fillRect/>
          </a:stretch>
        </p:blipFill>
        <p:spPr>
          <a:xfrm>
            <a:off x="2943225" y="61912"/>
            <a:ext cx="811213" cy="820738"/>
          </a:xfrm>
          <a:prstGeom prst="rect">
            <a:avLst/>
          </a:prstGeom>
          <a:ln w="12700">
            <a:miter lim="400000"/>
          </a:ln>
        </p:spPr>
      </p:pic>
      <p:pic>
        <p:nvPicPr>
          <p:cNvPr id="39" name="image.png" descr="image.png"/>
          <p:cNvPicPr>
            <a:picLocks noChangeAspect="1"/>
          </p:cNvPicPr>
          <p:nvPr/>
        </p:nvPicPr>
        <p:blipFill>
          <a:blip r:embed="rId4">
            <a:extLst/>
          </a:blip>
          <a:stretch>
            <a:fillRect/>
          </a:stretch>
        </p:blipFill>
        <p:spPr>
          <a:xfrm>
            <a:off x="4273550" y="44450"/>
            <a:ext cx="809625" cy="822325"/>
          </a:xfrm>
          <a:prstGeom prst="rect">
            <a:avLst/>
          </a:prstGeom>
          <a:ln w="12700">
            <a:miter lim="400000"/>
          </a:ln>
        </p:spPr>
      </p:pic>
      <p:pic>
        <p:nvPicPr>
          <p:cNvPr id="40" name="image.png" descr="image.png"/>
          <p:cNvPicPr>
            <a:picLocks noChangeAspect="1"/>
          </p:cNvPicPr>
          <p:nvPr/>
        </p:nvPicPr>
        <p:blipFill>
          <a:blip r:embed="rId4">
            <a:extLst/>
          </a:blip>
          <a:stretch>
            <a:fillRect/>
          </a:stretch>
        </p:blipFill>
        <p:spPr>
          <a:xfrm>
            <a:off x="5608637" y="61912"/>
            <a:ext cx="811213" cy="820738"/>
          </a:xfrm>
          <a:prstGeom prst="rect">
            <a:avLst/>
          </a:prstGeom>
          <a:ln w="12700">
            <a:miter lim="400000"/>
          </a:ln>
        </p:spPr>
      </p:pic>
      <p:sp>
        <p:nvSpPr>
          <p:cNvPr id="41" name="Walter Infant Families Facebook page – a great way to share information…"/>
          <p:cNvSpPr txBox="1"/>
          <p:nvPr/>
        </p:nvSpPr>
        <p:spPr>
          <a:xfrm>
            <a:off x="115887" y="5364162"/>
            <a:ext cx="6626226" cy="956405"/>
          </a:xfrm>
          <a:prstGeom prst="rect">
            <a:avLst/>
          </a:prstGeom>
          <a:ln w="19050">
            <a:solidFill>
              <a:srgbClr val="000000">
                <a:alpha val="92939"/>
              </a:srgbClr>
            </a:solidFill>
          </a:ln>
          <a:extLst>
            <a:ext uri="{C572A759-6A51-4108-AA02-DFA0A04FC94B}">
              <ma14:wrappingTextBoxFlag xmlns:ma14="http://schemas.microsoft.com/office/mac/drawingml/2011/main" xmlns="" val="1"/>
            </a:ext>
          </a:extLst>
        </p:spPr>
        <p:txBody>
          <a:bodyPr lIns="45719" rIns="45719">
            <a:spAutoFit/>
          </a:bodyPr>
          <a:lstStyle/>
          <a:p>
            <a:pPr>
              <a:defRPr sz="1400" b="1"/>
            </a:pPr>
            <a:r>
              <a:t>Walter Infant Families Facebook page – a great way to share information</a:t>
            </a:r>
          </a:p>
          <a:p>
            <a:pPr>
              <a:defRPr sz="800" b="1"/>
            </a:pPr>
            <a:endParaRPr/>
          </a:p>
          <a:p>
            <a:pPr>
              <a:defRPr sz="1200"/>
            </a:pPr>
            <a:r>
              <a:t>If you’re on Facebook please join our group which helps share messages among parents and has reunited many a lost book bag/jumper/shoe with their owners!  Email the PA if you would like any more info on this.</a:t>
            </a:r>
          </a:p>
        </p:txBody>
      </p:sp>
      <p:sp>
        <p:nvSpPr>
          <p:cNvPr id="42" name="- - - - - - - - - - - - - - - - - - - - - - - - - - - - - - - - - - - - - - -- - - - - - - - - - - - - - - - - - - - - - - - - - -- - - -…"/>
          <p:cNvSpPr txBox="1"/>
          <p:nvPr/>
        </p:nvSpPr>
        <p:spPr>
          <a:xfrm>
            <a:off x="115887" y="6516687"/>
            <a:ext cx="6626226" cy="1331055"/>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a:defRPr sz="1200" b="1"/>
            </a:pPr>
            <a:r>
              <a:t>- - - - - - - - - - - - - - - - - - - - - - - - - - - - - - - - - - - - - - -- - - - - - - - - - - - - - - - - - - - - - - - - - -- - - - </a:t>
            </a:r>
          </a:p>
          <a:p>
            <a:pPr>
              <a:defRPr sz="1200" b="1"/>
            </a:pPr>
            <a:r>
              <a:t>Christmas Bake Sale Volunteer slip – please return to school by Friday 24th November</a:t>
            </a:r>
          </a:p>
          <a:p>
            <a:pPr>
              <a:defRPr sz="1800" b="1"/>
            </a:pPr>
            <a:r>
              <a:t>□ </a:t>
            </a:r>
            <a:r>
              <a:rPr sz="1200"/>
              <a:t>I can bake some cakes for the Christmas Bake Sale</a:t>
            </a:r>
          </a:p>
          <a:p>
            <a:pPr>
              <a:defRPr sz="1800" b="1"/>
            </a:pPr>
            <a:r>
              <a:t>□ </a:t>
            </a:r>
            <a:r>
              <a:rPr sz="1200"/>
              <a:t>I’m happy to volunteer my help on the Bake Sale stalls</a:t>
            </a:r>
          </a:p>
          <a:p>
            <a:pPr>
              <a:defRPr sz="1200"/>
            </a:pPr>
            <a:endParaRPr sz="1200"/>
          </a:p>
          <a:p>
            <a:pPr>
              <a:defRPr sz="1200"/>
            </a:pPr>
            <a:r>
              <a:t>Name:______________________________ Email:___________________________________</a:t>
            </a:r>
          </a:p>
        </p:txBody>
      </p:sp>
    </p:spTree>
  </p:cSld>
  <p:clrMapOvr>
    <a:masterClrMapping/>
  </p:clrMapOvr>
  <p:transition spd="med"/>
</p:sld>
</file>

<file path=ppt/theme/theme1.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Neue"/>
        <a:ea typeface="Helvetica Neue"/>
        <a:cs typeface="Helvetica Neue"/>
      </a:majorFont>
      <a:minorFont>
        <a:latin typeface="Helvetica"/>
        <a:ea typeface="Helvetica"/>
        <a:cs typeface="Helvetica"/>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Design">
  <a:themeElements>
    <a:clrScheme name="Default Design">
      <a:dk1>
        <a:srgbClr val="000000"/>
      </a:dk1>
      <a:lt1>
        <a:srgbClr val="FFFFFF"/>
      </a:lt1>
      <a:dk2>
        <a:srgbClr val="A7A7A7"/>
      </a:dk2>
      <a:lt2>
        <a:srgbClr val="535353"/>
      </a:lt2>
      <a:accent1>
        <a:srgbClr val="BBE0E3"/>
      </a:accent1>
      <a:accent2>
        <a:srgbClr val="333399"/>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Neue"/>
        <a:ea typeface="Helvetica Neue"/>
        <a:cs typeface="Helvetica Neue"/>
      </a:majorFont>
      <a:minorFont>
        <a:latin typeface="Helvetica"/>
        <a:ea typeface="Helvetica"/>
        <a:cs typeface="Helvetica"/>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11</TotalTime>
  <Words>708</Words>
  <Application>Microsoft Office PowerPoint</Application>
  <PresentationFormat>On-screen Show (4:3)</PresentationFormat>
  <Paragraphs>56</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Welcome to the autumn term PA newsletter, keeping you updated on upcoming events and how to get involved. A special welcome to those parents who are new to school, we hope you’ll enjoy getting involved in the many activities the PA organise.  Firstly we’d like to introduce the PA committee: Co chairs: Emma Leigh &amp; Lucy Wood Secretary: Kate Radford Treasurer: Rachel Cole Contact us at walterinfantspa@gmail.com or please come and find us in the playground if you have any questions or would like to help out.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the autumn term PA newsletter, keeping you updated on upcoming events and how to get involved. A special welcome to those parents who are new to school, we hope you’ll enjoy getting involved in the many activities the PA organise.  Firstly we’d like to introduce the PA committee: Co chairs: Emma Leigh &amp; Lucy Wood Secretary: Kate Radford Treasurer: Rachel Cole Contact us at walterinfantspa@gmail.com or please come and find us in the playground if you have any questions or would like to help out.</dc:title>
  <dc:creator>Debbie Janes</dc:creator>
  <cp:lastModifiedBy>Elizabeth Hawkins</cp:lastModifiedBy>
  <cp:revision>4</cp:revision>
  <dcterms:modified xsi:type="dcterms:W3CDTF">2017-11-09T14:05:21Z</dcterms:modified>
</cp:coreProperties>
</file>