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1"/>
  </p:sldMasterIdLst>
  <p:notesMasterIdLst>
    <p:notesMasterId r:id="rId18"/>
  </p:notesMasterIdLst>
  <p:handoutMasterIdLst>
    <p:handoutMasterId r:id="rId19"/>
  </p:handoutMasterIdLst>
  <p:sldIdLst>
    <p:sldId id="256" r:id="rId2"/>
    <p:sldId id="258" r:id="rId3"/>
    <p:sldId id="259" r:id="rId4"/>
    <p:sldId id="260" r:id="rId5"/>
    <p:sldId id="262" r:id="rId6"/>
    <p:sldId id="271" r:id="rId7"/>
    <p:sldId id="266" r:id="rId8"/>
    <p:sldId id="261" r:id="rId9"/>
    <p:sldId id="263" r:id="rId10"/>
    <p:sldId id="264" r:id="rId11"/>
    <p:sldId id="265" r:id="rId12"/>
    <p:sldId id="267" r:id="rId13"/>
    <p:sldId id="268" r:id="rId14"/>
    <p:sldId id="269" r:id="rId15"/>
    <p:sldId id="270" r:id="rId16"/>
    <p:sldId id="272"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CC"/>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38"/>
    <p:restoredTop sz="94674"/>
  </p:normalViewPr>
  <p:slideViewPr>
    <p:cSldViewPr snapToGrid="0" snapToObjects="1">
      <p:cViewPr varScale="1">
        <p:scale>
          <a:sx n="69" d="100"/>
          <a:sy n="69" d="100"/>
        </p:scale>
        <p:origin x="13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1E1A722-3840-EE44-B2F7-81ED47EF1128}" type="datetimeFigureOut">
              <a:rPr lang="en-US" smtClean="0"/>
              <a:t>3/15/2018</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B5D90-400F-4D4E-A496-718A850E99A7}" type="slidenum">
              <a:rPr lang="en-US" smtClean="0"/>
              <a:t>‹#›</a:t>
            </a:fld>
            <a:endParaRPr lang="en-US"/>
          </a:p>
        </p:txBody>
      </p:sp>
    </p:spTree>
    <p:extLst>
      <p:ext uri="{BB962C8B-B14F-4D97-AF65-F5344CB8AC3E}">
        <p14:creationId xmlns:p14="http://schemas.microsoft.com/office/powerpoint/2010/main" val="134287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627026-68D6-EC43-88E3-FDDEC2A3DF15}" type="datetimeFigureOut">
              <a:rPr lang="en-US" smtClean="0"/>
              <a:t>3/15/2018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2D498-3198-764E-B110-121B1FE90915}" type="slidenum">
              <a:rPr lang="en-US" smtClean="0"/>
              <a:t>‹#›</a:t>
            </a:fld>
            <a:endParaRPr lang="en-US"/>
          </a:p>
        </p:txBody>
      </p:sp>
    </p:spTree>
    <p:extLst>
      <p:ext uri="{BB962C8B-B14F-4D97-AF65-F5344CB8AC3E}">
        <p14:creationId xmlns:p14="http://schemas.microsoft.com/office/powerpoint/2010/main" val="989774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a:t>
            </a:fld>
            <a:endParaRPr lang="en-US"/>
          </a:p>
        </p:txBody>
      </p:sp>
    </p:spTree>
    <p:extLst>
      <p:ext uri="{BB962C8B-B14F-4D97-AF65-F5344CB8AC3E}">
        <p14:creationId xmlns:p14="http://schemas.microsoft.com/office/powerpoint/2010/main" val="9976050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10</a:t>
            </a:fld>
            <a:endParaRPr lang="en-US"/>
          </a:p>
        </p:txBody>
      </p:sp>
    </p:spTree>
    <p:extLst>
      <p:ext uri="{BB962C8B-B14F-4D97-AF65-F5344CB8AC3E}">
        <p14:creationId xmlns:p14="http://schemas.microsoft.com/office/powerpoint/2010/main" val="39604546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11</a:t>
            </a:fld>
            <a:endParaRPr lang="en-US"/>
          </a:p>
        </p:txBody>
      </p:sp>
    </p:spTree>
    <p:extLst>
      <p:ext uri="{BB962C8B-B14F-4D97-AF65-F5344CB8AC3E}">
        <p14:creationId xmlns:p14="http://schemas.microsoft.com/office/powerpoint/2010/main" val="14845355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12</a:t>
            </a:fld>
            <a:endParaRPr lang="en-US"/>
          </a:p>
        </p:txBody>
      </p:sp>
    </p:spTree>
    <p:extLst>
      <p:ext uri="{BB962C8B-B14F-4D97-AF65-F5344CB8AC3E}">
        <p14:creationId xmlns:p14="http://schemas.microsoft.com/office/powerpoint/2010/main" val="4122229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13</a:t>
            </a:fld>
            <a:endParaRPr lang="en-US"/>
          </a:p>
        </p:txBody>
      </p:sp>
    </p:spTree>
    <p:extLst>
      <p:ext uri="{BB962C8B-B14F-4D97-AF65-F5344CB8AC3E}">
        <p14:creationId xmlns:p14="http://schemas.microsoft.com/office/powerpoint/2010/main" val="3561703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14</a:t>
            </a:fld>
            <a:endParaRPr lang="en-US"/>
          </a:p>
        </p:txBody>
      </p:sp>
    </p:spTree>
    <p:extLst>
      <p:ext uri="{BB962C8B-B14F-4D97-AF65-F5344CB8AC3E}">
        <p14:creationId xmlns:p14="http://schemas.microsoft.com/office/powerpoint/2010/main" val="2954062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15</a:t>
            </a:fld>
            <a:endParaRPr lang="en-US"/>
          </a:p>
        </p:txBody>
      </p:sp>
    </p:spTree>
    <p:extLst>
      <p:ext uri="{BB962C8B-B14F-4D97-AF65-F5344CB8AC3E}">
        <p14:creationId xmlns:p14="http://schemas.microsoft.com/office/powerpoint/2010/main" val="2440175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16</a:t>
            </a:fld>
            <a:endParaRPr lang="en-US"/>
          </a:p>
        </p:txBody>
      </p:sp>
    </p:spTree>
    <p:extLst>
      <p:ext uri="{BB962C8B-B14F-4D97-AF65-F5344CB8AC3E}">
        <p14:creationId xmlns:p14="http://schemas.microsoft.com/office/powerpoint/2010/main" val="1913356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2</a:t>
            </a:fld>
            <a:endParaRPr lang="en-US"/>
          </a:p>
        </p:txBody>
      </p:sp>
    </p:spTree>
    <p:extLst>
      <p:ext uri="{BB962C8B-B14F-4D97-AF65-F5344CB8AC3E}">
        <p14:creationId xmlns:p14="http://schemas.microsoft.com/office/powerpoint/2010/main" val="1186075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3</a:t>
            </a:fld>
            <a:endParaRPr lang="en-US"/>
          </a:p>
        </p:txBody>
      </p:sp>
    </p:spTree>
    <p:extLst>
      <p:ext uri="{BB962C8B-B14F-4D97-AF65-F5344CB8AC3E}">
        <p14:creationId xmlns:p14="http://schemas.microsoft.com/office/powerpoint/2010/main" val="2911545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4</a:t>
            </a:fld>
            <a:endParaRPr lang="en-US"/>
          </a:p>
        </p:txBody>
      </p:sp>
    </p:spTree>
    <p:extLst>
      <p:ext uri="{BB962C8B-B14F-4D97-AF65-F5344CB8AC3E}">
        <p14:creationId xmlns:p14="http://schemas.microsoft.com/office/powerpoint/2010/main" val="4249142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5</a:t>
            </a:fld>
            <a:endParaRPr lang="en-US"/>
          </a:p>
        </p:txBody>
      </p:sp>
    </p:spTree>
    <p:extLst>
      <p:ext uri="{BB962C8B-B14F-4D97-AF65-F5344CB8AC3E}">
        <p14:creationId xmlns:p14="http://schemas.microsoft.com/office/powerpoint/2010/main" val="3969971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6</a:t>
            </a:fld>
            <a:endParaRPr lang="en-US"/>
          </a:p>
        </p:txBody>
      </p:sp>
    </p:spTree>
    <p:extLst>
      <p:ext uri="{BB962C8B-B14F-4D97-AF65-F5344CB8AC3E}">
        <p14:creationId xmlns:p14="http://schemas.microsoft.com/office/powerpoint/2010/main" val="2500733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7</a:t>
            </a:fld>
            <a:endParaRPr lang="en-US"/>
          </a:p>
        </p:txBody>
      </p:sp>
    </p:spTree>
    <p:extLst>
      <p:ext uri="{BB962C8B-B14F-4D97-AF65-F5344CB8AC3E}">
        <p14:creationId xmlns:p14="http://schemas.microsoft.com/office/powerpoint/2010/main" val="4114916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8</a:t>
            </a:fld>
            <a:endParaRPr lang="en-US"/>
          </a:p>
        </p:txBody>
      </p:sp>
    </p:spTree>
    <p:extLst>
      <p:ext uri="{BB962C8B-B14F-4D97-AF65-F5344CB8AC3E}">
        <p14:creationId xmlns:p14="http://schemas.microsoft.com/office/powerpoint/2010/main" val="18949509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52D498-3198-764E-B110-121B1FE90915}" type="slidenum">
              <a:rPr lang="en-US" smtClean="0"/>
              <a:t>9</a:t>
            </a:fld>
            <a:endParaRPr lang="en-US"/>
          </a:p>
        </p:txBody>
      </p:sp>
    </p:spTree>
    <p:extLst>
      <p:ext uri="{BB962C8B-B14F-4D97-AF65-F5344CB8AC3E}">
        <p14:creationId xmlns:p14="http://schemas.microsoft.com/office/powerpoint/2010/main" val="29822416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14B014-BC1D-A841-8410-49F1E153934F}" type="datetimeFigureOut">
              <a:rPr lang="en-US" smtClean="0"/>
              <a:t>3/15/2018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14B014-BC1D-A841-8410-49F1E153934F}" type="datetimeFigureOut">
              <a:rPr lang="en-US" smtClean="0"/>
              <a:t>3/15/2018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14B014-BC1D-A841-8410-49F1E153934F}" type="datetimeFigureOut">
              <a:rPr lang="en-US" smtClean="0"/>
              <a:t>3/15/2018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14B014-BC1D-A841-8410-49F1E153934F}" type="datetimeFigureOut">
              <a:rPr lang="en-US" smtClean="0"/>
              <a:t>3/15/2018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14B014-BC1D-A841-8410-49F1E153934F}" type="datetimeFigureOut">
              <a:rPr lang="en-US" smtClean="0"/>
              <a:t>3/15/2018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73C6B4-98AC-E44A-8502-F80BC1294C8E}"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4B014-BC1D-A841-8410-49F1E153934F}" type="datetimeFigureOut">
              <a:rPr lang="en-US" smtClean="0"/>
              <a:t>3/15/2018</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73C6B4-98AC-E44A-8502-F80BC1294C8E}" type="slidenum">
              <a:rPr lang="en-US" smtClean="0"/>
              <a:t>‹#›</a:t>
            </a:fld>
            <a:endParaRPr lang="en-US"/>
          </a:p>
        </p:txBody>
      </p:sp>
    </p:spTree>
    <p:extLst>
      <p:ext uri="{BB962C8B-B14F-4D97-AF65-F5344CB8AC3E}">
        <p14:creationId xmlns:p14="http://schemas.microsoft.com/office/powerpoint/2010/main" val="202742882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1046" t="6235" r="11046" b="76593"/>
          <a:stretch/>
        </p:blipFill>
        <p:spPr>
          <a:xfrm>
            <a:off x="68417" y="59962"/>
            <a:ext cx="9007166" cy="1116766"/>
          </a:xfrm>
          <a:prstGeom prst="rect">
            <a:avLst/>
          </a:prstGeom>
        </p:spPr>
      </p:pic>
      <p:sp>
        <p:nvSpPr>
          <p:cNvPr id="6" name="TextBox 5"/>
          <p:cNvSpPr txBox="1"/>
          <p:nvPr/>
        </p:nvSpPr>
        <p:spPr>
          <a:xfrm>
            <a:off x="0" y="2233602"/>
            <a:ext cx="9144000" cy="2585323"/>
          </a:xfrm>
          <a:prstGeom prst="rect">
            <a:avLst/>
          </a:prstGeom>
          <a:noFill/>
        </p:spPr>
        <p:txBody>
          <a:bodyPr wrap="square" rtlCol="0" anchor="ctr">
            <a:spAutoFit/>
          </a:bodyPr>
          <a:lstStyle/>
          <a:p>
            <a:pPr algn="ctr"/>
            <a:r>
              <a:rPr lang="en-US" sz="5400" b="1" smtClean="0">
                <a:latin typeface="Segoe UI Black" charset="0"/>
                <a:ea typeface="Segoe UI Black" charset="0"/>
                <a:cs typeface="Segoe UI Black" charset="0"/>
              </a:rPr>
              <a:t>Key Stage One</a:t>
            </a:r>
            <a:endParaRPr lang="en-US" sz="5400" b="1" dirty="0" smtClean="0">
              <a:latin typeface="Segoe UI Black" charset="0"/>
              <a:ea typeface="Segoe UI Black" charset="0"/>
              <a:cs typeface="Segoe UI Black" charset="0"/>
            </a:endParaRPr>
          </a:p>
          <a:p>
            <a:pPr algn="ctr"/>
            <a:r>
              <a:rPr lang="en-US" sz="5400" b="1" dirty="0" smtClean="0">
                <a:latin typeface="Segoe UI Black" charset="0"/>
                <a:ea typeface="Segoe UI Black" charset="0"/>
                <a:cs typeface="Segoe UI Black" charset="0"/>
              </a:rPr>
              <a:t>Calculation Methods</a:t>
            </a:r>
            <a:endParaRPr lang="en-US" sz="4800" b="1" dirty="0">
              <a:latin typeface="Segoe UI Black" charset="0"/>
              <a:ea typeface="Segoe UI Black" charset="0"/>
              <a:cs typeface="Segoe UI Black" charset="0"/>
            </a:endParaRPr>
          </a:p>
          <a:p>
            <a:pPr algn="ctr"/>
            <a:r>
              <a:rPr lang="en-US" sz="4800" b="1" dirty="0" smtClean="0">
                <a:latin typeface="Segoe UI Black" charset="0"/>
                <a:ea typeface="Segoe UI Black" charset="0"/>
                <a:cs typeface="Segoe UI Black" charset="0"/>
              </a:rPr>
              <a:t>Addition</a:t>
            </a:r>
          </a:p>
        </p:txBody>
      </p:sp>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pic>
        <p:nvPicPr>
          <p:cNvPr id="3" name="Picture 2"/>
          <p:cNvPicPr>
            <a:picLocks noChangeAspect="1"/>
          </p:cNvPicPr>
          <p:nvPr/>
        </p:nvPicPr>
        <p:blipFill>
          <a:blip r:embed="rId5">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878670" y="4978535"/>
            <a:ext cx="1386660" cy="1382038"/>
          </a:xfrm>
          <a:prstGeom prst="rect">
            <a:avLst/>
          </a:prstGeom>
        </p:spPr>
      </p:pic>
    </p:spTree>
    <p:extLst>
      <p:ext uri="{BB962C8B-B14F-4D97-AF65-F5344CB8AC3E}">
        <p14:creationId xmlns:p14="http://schemas.microsoft.com/office/powerpoint/2010/main" val="132925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1963"/>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on using an empty number line</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808286"/>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11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7 </a:t>
            </a:r>
            <a:r>
              <a:rPr lang="en-GB" sz="4400" b="1" dirty="0">
                <a:latin typeface="Segoe UI Black" charset="0"/>
                <a:ea typeface="Segoe UI Black" charset="0"/>
                <a:cs typeface="Segoe UI Black" charset="0"/>
              </a:rPr>
              <a:t>=</a:t>
            </a:r>
          </a:p>
        </p:txBody>
      </p:sp>
      <p:sp>
        <p:nvSpPr>
          <p:cNvPr id="31" name="TextBox 30"/>
          <p:cNvSpPr txBox="1"/>
          <p:nvPr/>
        </p:nvSpPr>
        <p:spPr>
          <a:xfrm>
            <a:off x="0" y="4795897"/>
            <a:ext cx="9144000" cy="2062103"/>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Start on the first number in the calculation.  Count on the second number as ‘jumps’.  For example, write 11 on </a:t>
            </a:r>
            <a:r>
              <a:rPr lang="en-GB" sz="3200" b="1" smtClean="0">
                <a:latin typeface="Segoe UI Black" charset="0"/>
                <a:ea typeface="Segoe UI Black" charset="0"/>
                <a:cs typeface="Segoe UI Black" charset="0"/>
              </a:rPr>
              <a:t>the left end of the line </a:t>
            </a:r>
            <a:r>
              <a:rPr lang="en-GB" sz="3200" b="1" dirty="0" smtClean="0">
                <a:latin typeface="Segoe UI Black" charset="0"/>
                <a:ea typeface="Segoe UI Black" charset="0"/>
                <a:cs typeface="Segoe UI Black" charset="0"/>
              </a:rPr>
              <a:t>and count on 7 jumps equals 18.</a:t>
            </a:r>
            <a:endParaRPr lang="en-GB" sz="2800" b="1" dirty="0">
              <a:latin typeface="Segoe UI Black" charset="0"/>
              <a:ea typeface="Segoe UI Black" charset="0"/>
              <a:cs typeface="Segoe UI Black" charset="0"/>
            </a:endParaRPr>
          </a:p>
        </p:txBody>
      </p:sp>
      <p:cxnSp>
        <p:nvCxnSpPr>
          <p:cNvPr id="7" name="Straight Connector 6"/>
          <p:cNvCxnSpPr/>
          <p:nvPr/>
        </p:nvCxnSpPr>
        <p:spPr>
          <a:xfrm>
            <a:off x="612000" y="3699164"/>
            <a:ext cx="7920000" cy="277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625855"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8" name="Arc 7"/>
          <p:cNvSpPr/>
          <p:nvPr/>
        </p:nvSpPr>
        <p:spPr>
          <a:xfrm>
            <a:off x="17041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9" name="Arc 8"/>
          <p:cNvSpPr/>
          <p:nvPr/>
        </p:nvSpPr>
        <p:spPr>
          <a:xfrm>
            <a:off x="27685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0" name="Arc 9"/>
          <p:cNvSpPr/>
          <p:nvPr/>
        </p:nvSpPr>
        <p:spPr>
          <a:xfrm>
            <a:off x="38329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a:off x="4897310" y="32004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a:off x="7026110" y="32099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a:off x="5961710" y="32099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407457" y="3699163"/>
            <a:ext cx="409086" cy="369332"/>
          </a:xfrm>
          <a:prstGeom prst="rect">
            <a:avLst/>
          </a:prstGeom>
        </p:spPr>
        <p:txBody>
          <a:bodyPr wrap="none">
            <a:spAutoFit/>
          </a:bodyPr>
          <a:lstStyle/>
          <a:p>
            <a:r>
              <a:rPr lang="en-GB" b="1" dirty="0">
                <a:latin typeface="Segoe UI Black" charset="0"/>
                <a:ea typeface="Segoe UI Black" charset="0"/>
                <a:cs typeface="Segoe UI Black" charset="0"/>
              </a:rPr>
              <a:t>11</a:t>
            </a:r>
            <a:endParaRPr lang="en-GB" dirty="0"/>
          </a:p>
        </p:txBody>
      </p:sp>
      <p:sp>
        <p:nvSpPr>
          <p:cNvPr id="14" name="Rectangle 13"/>
          <p:cNvSpPr/>
          <p:nvPr/>
        </p:nvSpPr>
        <p:spPr>
          <a:xfrm>
            <a:off x="1492640" y="3699163"/>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12</a:t>
            </a:r>
            <a:endParaRPr lang="en-GB" dirty="0"/>
          </a:p>
        </p:txBody>
      </p:sp>
      <p:sp>
        <p:nvSpPr>
          <p:cNvPr id="15" name="Rectangle 14"/>
          <p:cNvSpPr/>
          <p:nvPr/>
        </p:nvSpPr>
        <p:spPr>
          <a:xfrm>
            <a:off x="2552522" y="3694354"/>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13</a:t>
            </a:r>
            <a:endParaRPr lang="en-GB" dirty="0"/>
          </a:p>
        </p:txBody>
      </p:sp>
      <p:sp>
        <p:nvSpPr>
          <p:cNvPr id="17" name="Rectangle 16"/>
          <p:cNvSpPr/>
          <p:nvPr/>
        </p:nvSpPr>
        <p:spPr>
          <a:xfrm>
            <a:off x="3612404" y="3690865"/>
            <a:ext cx="439544" cy="369332"/>
          </a:xfrm>
          <a:prstGeom prst="rect">
            <a:avLst/>
          </a:prstGeom>
        </p:spPr>
        <p:txBody>
          <a:bodyPr wrap="none">
            <a:spAutoFit/>
          </a:bodyPr>
          <a:lstStyle/>
          <a:p>
            <a:r>
              <a:rPr lang="en-GB" b="1" dirty="0" smtClean="0">
                <a:latin typeface="Segoe UI Black" charset="0"/>
                <a:ea typeface="Segoe UI Black" charset="0"/>
                <a:cs typeface="Segoe UI Black" charset="0"/>
              </a:rPr>
              <a:t>14</a:t>
            </a:r>
            <a:endParaRPr lang="en-GB" dirty="0"/>
          </a:p>
        </p:txBody>
      </p:sp>
      <p:sp>
        <p:nvSpPr>
          <p:cNvPr id="18" name="Rectangle 17"/>
          <p:cNvSpPr/>
          <p:nvPr/>
        </p:nvSpPr>
        <p:spPr>
          <a:xfrm>
            <a:off x="4677812" y="3708869"/>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15</a:t>
            </a:r>
            <a:endParaRPr lang="en-GB" dirty="0"/>
          </a:p>
        </p:txBody>
      </p:sp>
      <p:sp>
        <p:nvSpPr>
          <p:cNvPr id="19" name="Rectangle 18"/>
          <p:cNvSpPr/>
          <p:nvPr/>
        </p:nvSpPr>
        <p:spPr>
          <a:xfrm>
            <a:off x="5773369" y="3694354"/>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16</a:t>
            </a:r>
            <a:endParaRPr lang="en-GB" dirty="0"/>
          </a:p>
        </p:txBody>
      </p:sp>
      <p:sp>
        <p:nvSpPr>
          <p:cNvPr id="20" name="Rectangle 19"/>
          <p:cNvSpPr/>
          <p:nvPr/>
        </p:nvSpPr>
        <p:spPr>
          <a:xfrm>
            <a:off x="6821567" y="3708869"/>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17</a:t>
            </a:r>
            <a:endParaRPr lang="en-GB" dirty="0"/>
          </a:p>
        </p:txBody>
      </p:sp>
      <p:sp>
        <p:nvSpPr>
          <p:cNvPr id="21" name="Rectangle 20"/>
          <p:cNvSpPr/>
          <p:nvPr/>
        </p:nvSpPr>
        <p:spPr>
          <a:xfrm>
            <a:off x="7885967" y="3699163"/>
            <a:ext cx="434734" cy="369332"/>
          </a:xfrm>
          <a:prstGeom prst="rect">
            <a:avLst/>
          </a:prstGeom>
        </p:spPr>
        <p:txBody>
          <a:bodyPr wrap="none">
            <a:spAutoFit/>
          </a:bodyPr>
          <a:lstStyle/>
          <a:p>
            <a:r>
              <a:rPr lang="en-GB" b="1" dirty="0" smtClean="0">
                <a:latin typeface="Segoe UI Black" charset="0"/>
                <a:ea typeface="Segoe UI Black" charset="0"/>
                <a:cs typeface="Segoe UI Black" charset="0"/>
              </a:rPr>
              <a:t>18</a:t>
            </a:r>
            <a:endParaRPr lang="en-GB" dirty="0"/>
          </a:p>
        </p:txBody>
      </p:sp>
      <p:sp>
        <p:nvSpPr>
          <p:cNvPr id="22" name="TextBox 21"/>
          <p:cNvSpPr txBox="1"/>
          <p:nvPr/>
        </p:nvSpPr>
        <p:spPr>
          <a:xfrm>
            <a:off x="5475329" y="1815828"/>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18</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2935637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fade">
                                      <p:cBhvr>
                                        <p:cTn id="47" dur="500"/>
                                        <p:tgtEl>
                                          <p:spTgt spid="1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500"/>
                                        <p:tgtEl>
                                          <p:spTgt spid="1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500"/>
                                        <p:tgtEl>
                                          <p:spTgt spid="2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500"/>
                                        <p:tgtEl>
                                          <p:spTgt spid="21"/>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fade">
                                      <p:cBhvr>
                                        <p:cTn id="6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6" grpId="0"/>
      <p:bldP spid="14" grpId="0"/>
      <p:bldP spid="15" grpId="0"/>
      <p:bldP spid="17" grpId="0"/>
      <p:bldP spid="18" grpId="0"/>
      <p:bldP spid="19" grpId="0"/>
      <p:bldP spid="20" grpId="0"/>
      <p:bldP spid="21" grpId="0"/>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1963"/>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Jumps of 10 using an empty number line</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808286"/>
            <a:ext cx="9144000" cy="1446550"/>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35 </a:t>
            </a:r>
            <a:r>
              <a:rPr lang="en-GB" sz="4400" b="1" dirty="0">
                <a:latin typeface="Segoe UI Black" charset="0"/>
                <a:ea typeface="Segoe UI Black" charset="0"/>
                <a:cs typeface="Segoe UI Black" charset="0"/>
              </a:rPr>
              <a:t>+ </a:t>
            </a:r>
            <a:r>
              <a:rPr lang="en-GB" sz="4400" b="1" dirty="0" smtClean="0">
                <a:solidFill>
                  <a:srgbClr val="FF0000"/>
                </a:solidFill>
                <a:latin typeface="Segoe UI Black" charset="0"/>
                <a:ea typeface="Segoe UI Black" charset="0"/>
                <a:cs typeface="Segoe UI Black" charset="0"/>
              </a:rPr>
              <a:t>23</a:t>
            </a:r>
            <a:r>
              <a:rPr lang="en-GB" sz="4400" b="1" dirty="0" smtClean="0">
                <a:latin typeface="Segoe UI Black" charset="0"/>
                <a:ea typeface="Segoe UI Black" charset="0"/>
                <a:cs typeface="Segoe UI Black" charset="0"/>
              </a:rPr>
              <a:t> =</a:t>
            </a:r>
          </a:p>
          <a:p>
            <a:pPr algn="ctr"/>
            <a:r>
              <a:rPr lang="en-GB" sz="4400" b="1" dirty="0" smtClean="0">
                <a:latin typeface="Segoe UI Black" charset="0"/>
                <a:ea typeface="Segoe UI Black" charset="0"/>
                <a:cs typeface="Segoe UI Black" charset="0"/>
              </a:rPr>
              <a:t>35 + </a:t>
            </a:r>
            <a:r>
              <a:rPr lang="en-GB" sz="4400" b="1" dirty="0" smtClean="0">
                <a:solidFill>
                  <a:srgbClr val="FF0000"/>
                </a:solidFill>
                <a:latin typeface="Segoe UI Black" charset="0"/>
                <a:ea typeface="Segoe UI Black" charset="0"/>
                <a:cs typeface="Segoe UI Black" charset="0"/>
              </a:rPr>
              <a:t>20</a:t>
            </a:r>
            <a:r>
              <a:rPr lang="en-GB" sz="4400" b="1" dirty="0" smtClean="0">
                <a:latin typeface="Segoe UI Black" charset="0"/>
                <a:ea typeface="Segoe UI Black" charset="0"/>
                <a:cs typeface="Segoe UI Black" charset="0"/>
              </a:rPr>
              <a:t> + </a:t>
            </a:r>
            <a:r>
              <a:rPr lang="en-GB" sz="4400" b="1" dirty="0" smtClean="0">
                <a:solidFill>
                  <a:srgbClr val="FF0000"/>
                </a:solidFill>
                <a:latin typeface="Segoe UI Black" charset="0"/>
                <a:ea typeface="Segoe UI Black" charset="0"/>
                <a:cs typeface="Segoe UI Black" charset="0"/>
              </a:rPr>
              <a:t>3</a:t>
            </a:r>
            <a:r>
              <a:rPr lang="en-GB" sz="4400" b="1" dirty="0" smtClean="0">
                <a:latin typeface="Segoe UI Black" charset="0"/>
                <a:ea typeface="Segoe UI Black" charset="0"/>
                <a:cs typeface="Segoe UI Black" charset="0"/>
              </a:rPr>
              <a:t> =</a:t>
            </a:r>
            <a:endParaRPr lang="en-GB" sz="4400" b="1" dirty="0">
              <a:latin typeface="Segoe UI Black" charset="0"/>
              <a:ea typeface="Segoe UI Black" charset="0"/>
              <a:cs typeface="Segoe UI Black" charset="0"/>
            </a:endParaRPr>
          </a:p>
        </p:txBody>
      </p:sp>
      <p:sp>
        <p:nvSpPr>
          <p:cNvPr id="31" name="TextBox 30"/>
          <p:cNvSpPr txBox="1"/>
          <p:nvPr/>
        </p:nvSpPr>
        <p:spPr>
          <a:xfrm>
            <a:off x="0" y="4795897"/>
            <a:ext cx="9144000" cy="2062103"/>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Start on the first number in the calculation.  Partition the second number into tens and ones.  Add the tens in jumps of ten, then add the ones in jumps of one.</a:t>
            </a:r>
            <a:endParaRPr lang="en-GB" sz="2800" b="1" dirty="0">
              <a:latin typeface="Segoe UI Black" charset="0"/>
              <a:ea typeface="Segoe UI Black" charset="0"/>
              <a:cs typeface="Segoe UI Black" charset="0"/>
            </a:endParaRPr>
          </a:p>
        </p:txBody>
      </p:sp>
      <p:cxnSp>
        <p:nvCxnSpPr>
          <p:cNvPr id="7" name="Straight Connector 6"/>
          <p:cNvCxnSpPr/>
          <p:nvPr/>
        </p:nvCxnSpPr>
        <p:spPr>
          <a:xfrm>
            <a:off x="612000" y="4410364"/>
            <a:ext cx="7920000" cy="277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625855" y="3662350"/>
            <a:ext cx="2126692" cy="156427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a:off x="4897310" y="39116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Arc 11"/>
          <p:cNvSpPr/>
          <p:nvPr/>
        </p:nvSpPr>
        <p:spPr>
          <a:xfrm>
            <a:off x="7026110" y="39211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3" name="Arc 12"/>
          <p:cNvSpPr/>
          <p:nvPr/>
        </p:nvSpPr>
        <p:spPr>
          <a:xfrm>
            <a:off x="5961710" y="3921126"/>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407457" y="4410363"/>
            <a:ext cx="460382" cy="369332"/>
          </a:xfrm>
          <a:prstGeom prst="rect">
            <a:avLst/>
          </a:prstGeom>
        </p:spPr>
        <p:txBody>
          <a:bodyPr wrap="none">
            <a:spAutoFit/>
          </a:bodyPr>
          <a:lstStyle/>
          <a:p>
            <a:r>
              <a:rPr lang="en-GB" b="1" dirty="0" smtClean="0">
                <a:latin typeface="Segoe UI Black" charset="0"/>
                <a:ea typeface="Segoe UI Black" charset="0"/>
                <a:cs typeface="Segoe UI Black" charset="0"/>
              </a:rPr>
              <a:t>35</a:t>
            </a:r>
            <a:endParaRPr lang="en-GB" dirty="0"/>
          </a:p>
        </p:txBody>
      </p:sp>
      <p:sp>
        <p:nvSpPr>
          <p:cNvPr id="15" name="Rectangle 14"/>
          <p:cNvSpPr/>
          <p:nvPr/>
        </p:nvSpPr>
        <p:spPr>
          <a:xfrm>
            <a:off x="2552522" y="4405554"/>
            <a:ext cx="465192" cy="369332"/>
          </a:xfrm>
          <a:prstGeom prst="rect">
            <a:avLst/>
          </a:prstGeom>
        </p:spPr>
        <p:txBody>
          <a:bodyPr wrap="none">
            <a:spAutoFit/>
          </a:bodyPr>
          <a:lstStyle/>
          <a:p>
            <a:r>
              <a:rPr lang="en-GB" b="1" dirty="0" smtClean="0">
                <a:latin typeface="Segoe UI Black" charset="0"/>
                <a:ea typeface="Segoe UI Black" charset="0"/>
                <a:cs typeface="Segoe UI Black" charset="0"/>
              </a:rPr>
              <a:t>45</a:t>
            </a:r>
            <a:endParaRPr lang="en-GB" dirty="0"/>
          </a:p>
        </p:txBody>
      </p:sp>
      <p:sp>
        <p:nvSpPr>
          <p:cNvPr id="18" name="Rectangle 17"/>
          <p:cNvSpPr/>
          <p:nvPr/>
        </p:nvSpPr>
        <p:spPr>
          <a:xfrm>
            <a:off x="4677812" y="4420069"/>
            <a:ext cx="460382" cy="369332"/>
          </a:xfrm>
          <a:prstGeom prst="rect">
            <a:avLst/>
          </a:prstGeom>
        </p:spPr>
        <p:txBody>
          <a:bodyPr wrap="none">
            <a:spAutoFit/>
          </a:bodyPr>
          <a:lstStyle/>
          <a:p>
            <a:r>
              <a:rPr lang="en-GB" b="1" dirty="0">
                <a:latin typeface="Segoe UI Black" charset="0"/>
                <a:ea typeface="Segoe UI Black" charset="0"/>
                <a:cs typeface="Segoe UI Black" charset="0"/>
              </a:rPr>
              <a:t>5</a:t>
            </a:r>
            <a:r>
              <a:rPr lang="en-GB" b="1" dirty="0" smtClean="0">
                <a:latin typeface="Segoe UI Black" charset="0"/>
                <a:ea typeface="Segoe UI Black" charset="0"/>
                <a:cs typeface="Segoe UI Black" charset="0"/>
              </a:rPr>
              <a:t>5</a:t>
            </a:r>
            <a:endParaRPr lang="en-GB" dirty="0"/>
          </a:p>
        </p:txBody>
      </p:sp>
      <p:sp>
        <p:nvSpPr>
          <p:cNvPr id="19" name="Rectangle 18"/>
          <p:cNvSpPr/>
          <p:nvPr/>
        </p:nvSpPr>
        <p:spPr>
          <a:xfrm>
            <a:off x="5773369" y="4405554"/>
            <a:ext cx="460382" cy="369332"/>
          </a:xfrm>
          <a:prstGeom prst="rect">
            <a:avLst/>
          </a:prstGeom>
        </p:spPr>
        <p:txBody>
          <a:bodyPr wrap="none">
            <a:spAutoFit/>
          </a:bodyPr>
          <a:lstStyle/>
          <a:p>
            <a:r>
              <a:rPr lang="en-GB" b="1" dirty="0">
                <a:latin typeface="Segoe UI Black" charset="0"/>
                <a:ea typeface="Segoe UI Black" charset="0"/>
                <a:cs typeface="Segoe UI Black" charset="0"/>
              </a:rPr>
              <a:t>5</a:t>
            </a:r>
            <a:r>
              <a:rPr lang="en-GB" b="1" dirty="0" smtClean="0">
                <a:latin typeface="Segoe UI Black" charset="0"/>
                <a:ea typeface="Segoe UI Black" charset="0"/>
                <a:cs typeface="Segoe UI Black" charset="0"/>
              </a:rPr>
              <a:t>6</a:t>
            </a:r>
            <a:endParaRPr lang="en-GB" dirty="0"/>
          </a:p>
        </p:txBody>
      </p:sp>
      <p:sp>
        <p:nvSpPr>
          <p:cNvPr id="20" name="Rectangle 19"/>
          <p:cNvSpPr/>
          <p:nvPr/>
        </p:nvSpPr>
        <p:spPr>
          <a:xfrm>
            <a:off x="6821567" y="4420069"/>
            <a:ext cx="460382" cy="369332"/>
          </a:xfrm>
          <a:prstGeom prst="rect">
            <a:avLst/>
          </a:prstGeom>
        </p:spPr>
        <p:txBody>
          <a:bodyPr wrap="none">
            <a:spAutoFit/>
          </a:bodyPr>
          <a:lstStyle/>
          <a:p>
            <a:r>
              <a:rPr lang="en-GB" b="1" dirty="0">
                <a:latin typeface="Segoe UI Black" charset="0"/>
                <a:ea typeface="Segoe UI Black" charset="0"/>
                <a:cs typeface="Segoe UI Black" charset="0"/>
              </a:rPr>
              <a:t>5</a:t>
            </a:r>
            <a:r>
              <a:rPr lang="en-GB" b="1" dirty="0" smtClean="0">
                <a:latin typeface="Segoe UI Black" charset="0"/>
                <a:ea typeface="Segoe UI Black" charset="0"/>
                <a:cs typeface="Segoe UI Black" charset="0"/>
              </a:rPr>
              <a:t>7</a:t>
            </a:r>
            <a:endParaRPr lang="en-GB" dirty="0"/>
          </a:p>
        </p:txBody>
      </p:sp>
      <p:sp>
        <p:nvSpPr>
          <p:cNvPr id="21" name="Rectangle 20"/>
          <p:cNvSpPr/>
          <p:nvPr/>
        </p:nvSpPr>
        <p:spPr>
          <a:xfrm>
            <a:off x="7885967" y="4410363"/>
            <a:ext cx="460382" cy="369332"/>
          </a:xfrm>
          <a:prstGeom prst="rect">
            <a:avLst/>
          </a:prstGeom>
        </p:spPr>
        <p:txBody>
          <a:bodyPr wrap="none">
            <a:spAutoFit/>
          </a:bodyPr>
          <a:lstStyle/>
          <a:p>
            <a:r>
              <a:rPr lang="en-GB" b="1" dirty="0">
                <a:latin typeface="Segoe UI Black" charset="0"/>
                <a:ea typeface="Segoe UI Black" charset="0"/>
                <a:cs typeface="Segoe UI Black" charset="0"/>
              </a:rPr>
              <a:t>5</a:t>
            </a:r>
            <a:r>
              <a:rPr lang="en-GB" b="1" dirty="0" smtClean="0">
                <a:latin typeface="Segoe UI Black" charset="0"/>
                <a:ea typeface="Segoe UI Black" charset="0"/>
                <a:cs typeface="Segoe UI Black" charset="0"/>
              </a:rPr>
              <a:t>8</a:t>
            </a:r>
            <a:endParaRPr lang="en-GB" dirty="0"/>
          </a:p>
        </p:txBody>
      </p:sp>
      <p:sp>
        <p:nvSpPr>
          <p:cNvPr id="22" name="Arc 21"/>
          <p:cNvSpPr/>
          <p:nvPr/>
        </p:nvSpPr>
        <p:spPr>
          <a:xfrm>
            <a:off x="2770618" y="3662350"/>
            <a:ext cx="2126692" cy="156427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3" name="Rectangle 22"/>
          <p:cNvSpPr/>
          <p:nvPr/>
        </p:nvSpPr>
        <p:spPr>
          <a:xfrm>
            <a:off x="1389279" y="3254836"/>
            <a:ext cx="599844" cy="369332"/>
          </a:xfrm>
          <a:prstGeom prst="rect">
            <a:avLst/>
          </a:prstGeom>
        </p:spPr>
        <p:txBody>
          <a:bodyPr wrap="none">
            <a:spAutoFit/>
          </a:bodyPr>
          <a:lstStyle/>
          <a:p>
            <a:r>
              <a:rPr lang="en-GB" b="1" dirty="0" smtClean="0">
                <a:latin typeface="Segoe UI Black" charset="0"/>
                <a:ea typeface="Segoe UI Black" charset="0"/>
                <a:cs typeface="Segoe UI Black" charset="0"/>
              </a:rPr>
              <a:t>+10</a:t>
            </a:r>
            <a:endParaRPr lang="en-GB" dirty="0"/>
          </a:p>
        </p:txBody>
      </p:sp>
      <p:sp>
        <p:nvSpPr>
          <p:cNvPr id="24" name="Rectangle 23"/>
          <p:cNvSpPr/>
          <p:nvPr/>
        </p:nvSpPr>
        <p:spPr>
          <a:xfrm>
            <a:off x="3534042" y="3242213"/>
            <a:ext cx="599844" cy="369332"/>
          </a:xfrm>
          <a:prstGeom prst="rect">
            <a:avLst/>
          </a:prstGeom>
        </p:spPr>
        <p:txBody>
          <a:bodyPr wrap="none">
            <a:spAutoFit/>
          </a:bodyPr>
          <a:lstStyle/>
          <a:p>
            <a:r>
              <a:rPr lang="en-GB" b="1" dirty="0" smtClean="0">
                <a:latin typeface="Segoe UI Black" charset="0"/>
                <a:ea typeface="Segoe UI Black" charset="0"/>
                <a:cs typeface="Segoe UI Black" charset="0"/>
              </a:rPr>
              <a:t>+10</a:t>
            </a:r>
            <a:endParaRPr lang="en-GB" dirty="0"/>
          </a:p>
        </p:txBody>
      </p:sp>
      <p:sp>
        <p:nvSpPr>
          <p:cNvPr id="25" name="Rectangle 24"/>
          <p:cNvSpPr/>
          <p:nvPr/>
        </p:nvSpPr>
        <p:spPr>
          <a:xfrm>
            <a:off x="5198517" y="3548022"/>
            <a:ext cx="461986" cy="369332"/>
          </a:xfrm>
          <a:prstGeom prst="rect">
            <a:avLst/>
          </a:prstGeom>
        </p:spPr>
        <p:txBody>
          <a:bodyPr wrap="none">
            <a:spAutoFit/>
          </a:bodyPr>
          <a:lstStyle/>
          <a:p>
            <a:r>
              <a:rPr lang="en-GB" b="1" dirty="0" smtClean="0">
                <a:latin typeface="Segoe UI Black" charset="0"/>
                <a:ea typeface="Segoe UI Black" charset="0"/>
                <a:cs typeface="Segoe UI Black" charset="0"/>
              </a:rPr>
              <a:t>+1</a:t>
            </a:r>
            <a:endParaRPr lang="en-GB" dirty="0"/>
          </a:p>
        </p:txBody>
      </p:sp>
      <p:sp>
        <p:nvSpPr>
          <p:cNvPr id="26" name="Rectangle 25"/>
          <p:cNvSpPr/>
          <p:nvPr/>
        </p:nvSpPr>
        <p:spPr>
          <a:xfrm>
            <a:off x="6262917" y="3548022"/>
            <a:ext cx="461986" cy="369332"/>
          </a:xfrm>
          <a:prstGeom prst="rect">
            <a:avLst/>
          </a:prstGeom>
        </p:spPr>
        <p:txBody>
          <a:bodyPr wrap="none">
            <a:spAutoFit/>
          </a:bodyPr>
          <a:lstStyle/>
          <a:p>
            <a:r>
              <a:rPr lang="en-GB" b="1" dirty="0" smtClean="0">
                <a:latin typeface="Segoe UI Black" charset="0"/>
                <a:ea typeface="Segoe UI Black" charset="0"/>
                <a:cs typeface="Segoe UI Black" charset="0"/>
              </a:rPr>
              <a:t>+1</a:t>
            </a:r>
            <a:endParaRPr lang="en-GB" dirty="0"/>
          </a:p>
        </p:txBody>
      </p:sp>
      <p:sp>
        <p:nvSpPr>
          <p:cNvPr id="27" name="Rectangle 26"/>
          <p:cNvSpPr/>
          <p:nvPr/>
        </p:nvSpPr>
        <p:spPr>
          <a:xfrm>
            <a:off x="7343280" y="3561831"/>
            <a:ext cx="461986" cy="369332"/>
          </a:xfrm>
          <a:prstGeom prst="rect">
            <a:avLst/>
          </a:prstGeom>
        </p:spPr>
        <p:txBody>
          <a:bodyPr wrap="none">
            <a:spAutoFit/>
          </a:bodyPr>
          <a:lstStyle/>
          <a:p>
            <a:r>
              <a:rPr lang="en-GB" b="1" dirty="0" smtClean="0">
                <a:latin typeface="Segoe UI Black" charset="0"/>
                <a:ea typeface="Segoe UI Black" charset="0"/>
                <a:cs typeface="Segoe UI Black" charset="0"/>
              </a:rPr>
              <a:t>+1</a:t>
            </a:r>
            <a:endParaRPr lang="en-GB" dirty="0"/>
          </a:p>
        </p:txBody>
      </p:sp>
      <p:sp>
        <p:nvSpPr>
          <p:cNvPr id="28" name="TextBox 27"/>
          <p:cNvSpPr txBox="1"/>
          <p:nvPr/>
        </p:nvSpPr>
        <p:spPr>
          <a:xfrm>
            <a:off x="6233751" y="2480862"/>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58</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162040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500"/>
                                        <p:tgtEl>
                                          <p:spTgt spid="1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fade">
                                      <p:cBhvr>
                                        <p:cTn id="34" dur="500"/>
                                        <p:tgtEl>
                                          <p:spTgt spid="2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Effect transition="in" filter="fade">
                                      <p:cBhvr>
                                        <p:cTn id="51" dur="500"/>
                                        <p:tgtEl>
                                          <p:spTgt spid="2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500"/>
                                        <p:tgtEl>
                                          <p:spTgt spid="21"/>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P spid="13" grpId="0" animBg="1"/>
      <p:bldP spid="6" grpId="0"/>
      <p:bldP spid="15" grpId="0"/>
      <p:bldP spid="18" grpId="0"/>
      <p:bldP spid="19" grpId="0"/>
      <p:bldP spid="20" grpId="0"/>
      <p:bldP spid="21" grpId="0"/>
      <p:bldP spid="22" grpId="0" animBg="1"/>
      <p:bldP spid="23" grpId="0"/>
      <p:bldP spid="24" grpId="0"/>
      <p:bldP spid="25" grpId="0"/>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1963"/>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Jumps of 10 using an empty number line</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808286"/>
            <a:ext cx="9144000" cy="1446550"/>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35 </a:t>
            </a:r>
            <a:r>
              <a:rPr lang="en-GB" sz="4400" b="1" dirty="0">
                <a:latin typeface="Segoe UI Black" charset="0"/>
                <a:ea typeface="Segoe UI Black" charset="0"/>
                <a:cs typeface="Segoe UI Black" charset="0"/>
              </a:rPr>
              <a:t>+ </a:t>
            </a:r>
            <a:r>
              <a:rPr lang="en-GB" sz="4400" b="1" dirty="0" smtClean="0">
                <a:solidFill>
                  <a:srgbClr val="FF0000"/>
                </a:solidFill>
                <a:latin typeface="Segoe UI Black" charset="0"/>
                <a:ea typeface="Segoe UI Black" charset="0"/>
                <a:cs typeface="Segoe UI Black" charset="0"/>
              </a:rPr>
              <a:t>23</a:t>
            </a:r>
            <a:r>
              <a:rPr lang="en-GB" sz="4400" b="1" dirty="0" smtClean="0">
                <a:latin typeface="Segoe UI Black" charset="0"/>
                <a:ea typeface="Segoe UI Black" charset="0"/>
                <a:cs typeface="Segoe UI Black" charset="0"/>
              </a:rPr>
              <a:t> =</a:t>
            </a:r>
          </a:p>
          <a:p>
            <a:pPr algn="ctr"/>
            <a:r>
              <a:rPr lang="en-GB" sz="4400" b="1" dirty="0" smtClean="0">
                <a:latin typeface="Segoe UI Black" charset="0"/>
                <a:ea typeface="Segoe UI Black" charset="0"/>
                <a:cs typeface="Segoe UI Black" charset="0"/>
              </a:rPr>
              <a:t>35 + </a:t>
            </a:r>
            <a:r>
              <a:rPr lang="en-GB" sz="4400" b="1" dirty="0" smtClean="0">
                <a:solidFill>
                  <a:srgbClr val="FF0000"/>
                </a:solidFill>
                <a:latin typeface="Segoe UI Black" charset="0"/>
                <a:ea typeface="Segoe UI Black" charset="0"/>
                <a:cs typeface="Segoe UI Black" charset="0"/>
              </a:rPr>
              <a:t>20</a:t>
            </a:r>
            <a:r>
              <a:rPr lang="en-GB" sz="4400" b="1" dirty="0" smtClean="0">
                <a:latin typeface="Segoe UI Black" charset="0"/>
                <a:ea typeface="Segoe UI Black" charset="0"/>
                <a:cs typeface="Segoe UI Black" charset="0"/>
              </a:rPr>
              <a:t> + </a:t>
            </a:r>
            <a:r>
              <a:rPr lang="en-GB" sz="4400" b="1" dirty="0" smtClean="0">
                <a:solidFill>
                  <a:srgbClr val="FF0000"/>
                </a:solidFill>
                <a:latin typeface="Segoe UI Black" charset="0"/>
                <a:ea typeface="Segoe UI Black" charset="0"/>
                <a:cs typeface="Segoe UI Black" charset="0"/>
              </a:rPr>
              <a:t>3</a:t>
            </a:r>
            <a:r>
              <a:rPr lang="en-GB" sz="4400" b="1" dirty="0" smtClean="0">
                <a:latin typeface="Segoe UI Black" charset="0"/>
                <a:ea typeface="Segoe UI Black" charset="0"/>
                <a:cs typeface="Segoe UI Black" charset="0"/>
              </a:rPr>
              <a:t> =</a:t>
            </a:r>
            <a:endParaRPr lang="en-GB" sz="4400" b="1" dirty="0">
              <a:latin typeface="Segoe UI Black" charset="0"/>
              <a:ea typeface="Segoe UI Black" charset="0"/>
              <a:cs typeface="Segoe UI Black" charset="0"/>
            </a:endParaRPr>
          </a:p>
        </p:txBody>
      </p:sp>
      <p:sp>
        <p:nvSpPr>
          <p:cNvPr id="31" name="TextBox 30"/>
          <p:cNvSpPr txBox="1"/>
          <p:nvPr/>
        </p:nvSpPr>
        <p:spPr>
          <a:xfrm>
            <a:off x="0" y="4795897"/>
            <a:ext cx="9144000" cy="2062103"/>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Start on the first number in the calculation.  Partition the second number into tens and ones.  We add the tens number (20) and then add the ones number (3).</a:t>
            </a:r>
            <a:endParaRPr lang="en-GB" sz="2800" b="1" dirty="0">
              <a:latin typeface="Segoe UI Black" charset="0"/>
              <a:ea typeface="Segoe UI Black" charset="0"/>
              <a:cs typeface="Segoe UI Black" charset="0"/>
            </a:endParaRPr>
          </a:p>
        </p:txBody>
      </p:sp>
      <p:cxnSp>
        <p:nvCxnSpPr>
          <p:cNvPr id="7" name="Straight Connector 6"/>
          <p:cNvCxnSpPr/>
          <p:nvPr/>
        </p:nvCxnSpPr>
        <p:spPr>
          <a:xfrm>
            <a:off x="612000" y="4410364"/>
            <a:ext cx="7920000" cy="2770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5" name="Arc 4"/>
          <p:cNvSpPr/>
          <p:nvPr/>
        </p:nvSpPr>
        <p:spPr>
          <a:xfrm>
            <a:off x="651255" y="3649650"/>
            <a:ext cx="2772000" cy="1564277"/>
          </a:xfrm>
          <a:prstGeom prst="arc">
            <a:avLst>
              <a:gd name="adj1" fmla="val 10901081"/>
              <a:gd name="adj2" fmla="val 50154"/>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Arc 10"/>
          <p:cNvSpPr/>
          <p:nvPr/>
        </p:nvSpPr>
        <p:spPr>
          <a:xfrm>
            <a:off x="3424110" y="3911600"/>
            <a:ext cx="1064400" cy="997527"/>
          </a:xfrm>
          <a:prstGeom prst="arc">
            <a:avLst>
              <a:gd name="adj1" fmla="val 10901081"/>
              <a:gd name="adj2" fmla="val 21520828"/>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6" name="Rectangle 5"/>
          <p:cNvSpPr/>
          <p:nvPr/>
        </p:nvSpPr>
        <p:spPr>
          <a:xfrm>
            <a:off x="407457" y="4410363"/>
            <a:ext cx="460382" cy="369332"/>
          </a:xfrm>
          <a:prstGeom prst="rect">
            <a:avLst/>
          </a:prstGeom>
        </p:spPr>
        <p:txBody>
          <a:bodyPr wrap="none">
            <a:spAutoFit/>
          </a:bodyPr>
          <a:lstStyle/>
          <a:p>
            <a:r>
              <a:rPr lang="en-GB" b="1" dirty="0" smtClean="0">
                <a:latin typeface="Segoe UI Black" charset="0"/>
                <a:ea typeface="Segoe UI Black" charset="0"/>
                <a:cs typeface="Segoe UI Black" charset="0"/>
              </a:rPr>
              <a:t>35</a:t>
            </a:r>
            <a:endParaRPr lang="en-GB" dirty="0"/>
          </a:p>
        </p:txBody>
      </p:sp>
      <p:sp>
        <p:nvSpPr>
          <p:cNvPr id="18" name="Rectangle 17"/>
          <p:cNvSpPr/>
          <p:nvPr/>
        </p:nvSpPr>
        <p:spPr>
          <a:xfrm>
            <a:off x="4246012" y="4420069"/>
            <a:ext cx="460382" cy="369332"/>
          </a:xfrm>
          <a:prstGeom prst="rect">
            <a:avLst/>
          </a:prstGeom>
        </p:spPr>
        <p:txBody>
          <a:bodyPr wrap="none">
            <a:spAutoFit/>
          </a:bodyPr>
          <a:lstStyle/>
          <a:p>
            <a:r>
              <a:rPr lang="en-GB" b="1" dirty="0" smtClean="0">
                <a:latin typeface="Segoe UI Black" charset="0"/>
                <a:ea typeface="Segoe UI Black" charset="0"/>
                <a:cs typeface="Segoe UI Black" charset="0"/>
              </a:rPr>
              <a:t>5</a:t>
            </a:r>
            <a:r>
              <a:rPr lang="en-GB" b="1" dirty="0">
                <a:latin typeface="Segoe UI Black" charset="0"/>
                <a:ea typeface="Segoe UI Black" charset="0"/>
                <a:cs typeface="Segoe UI Black" charset="0"/>
              </a:rPr>
              <a:t>8</a:t>
            </a:r>
            <a:endParaRPr lang="en-GB" dirty="0"/>
          </a:p>
        </p:txBody>
      </p:sp>
      <p:sp>
        <p:nvSpPr>
          <p:cNvPr id="19" name="Rectangle 18"/>
          <p:cNvSpPr/>
          <p:nvPr/>
        </p:nvSpPr>
        <p:spPr>
          <a:xfrm>
            <a:off x="3207969" y="4405554"/>
            <a:ext cx="460382" cy="369332"/>
          </a:xfrm>
          <a:prstGeom prst="rect">
            <a:avLst/>
          </a:prstGeom>
        </p:spPr>
        <p:txBody>
          <a:bodyPr wrap="none">
            <a:spAutoFit/>
          </a:bodyPr>
          <a:lstStyle/>
          <a:p>
            <a:r>
              <a:rPr lang="en-GB" b="1" dirty="0" smtClean="0">
                <a:latin typeface="Segoe UI Black" charset="0"/>
                <a:ea typeface="Segoe UI Black" charset="0"/>
                <a:cs typeface="Segoe UI Black" charset="0"/>
              </a:rPr>
              <a:t>5</a:t>
            </a:r>
            <a:r>
              <a:rPr lang="en-GB" b="1" dirty="0">
                <a:latin typeface="Segoe UI Black" charset="0"/>
                <a:ea typeface="Segoe UI Black" charset="0"/>
                <a:cs typeface="Segoe UI Black" charset="0"/>
              </a:rPr>
              <a:t>5</a:t>
            </a:r>
            <a:endParaRPr lang="en-GB" dirty="0"/>
          </a:p>
        </p:txBody>
      </p:sp>
      <p:sp>
        <p:nvSpPr>
          <p:cNvPr id="23" name="Rectangle 22"/>
          <p:cNvSpPr/>
          <p:nvPr/>
        </p:nvSpPr>
        <p:spPr>
          <a:xfrm>
            <a:off x="1724509" y="3280318"/>
            <a:ext cx="625492" cy="369332"/>
          </a:xfrm>
          <a:prstGeom prst="rect">
            <a:avLst/>
          </a:prstGeom>
        </p:spPr>
        <p:txBody>
          <a:bodyPr wrap="none">
            <a:spAutoFit/>
          </a:bodyPr>
          <a:lstStyle/>
          <a:p>
            <a:r>
              <a:rPr lang="en-GB" b="1" dirty="0" smtClean="0">
                <a:latin typeface="Segoe UI Black" charset="0"/>
                <a:ea typeface="Segoe UI Black" charset="0"/>
                <a:cs typeface="Segoe UI Black" charset="0"/>
              </a:rPr>
              <a:t>+20</a:t>
            </a:r>
            <a:endParaRPr lang="en-GB" dirty="0"/>
          </a:p>
        </p:txBody>
      </p:sp>
      <p:sp>
        <p:nvSpPr>
          <p:cNvPr id="28" name="Rectangle 27"/>
          <p:cNvSpPr/>
          <p:nvPr/>
        </p:nvSpPr>
        <p:spPr>
          <a:xfrm>
            <a:off x="3712493" y="3547568"/>
            <a:ext cx="487634" cy="369332"/>
          </a:xfrm>
          <a:prstGeom prst="rect">
            <a:avLst/>
          </a:prstGeom>
        </p:spPr>
        <p:txBody>
          <a:bodyPr wrap="none">
            <a:spAutoFit/>
          </a:bodyPr>
          <a:lstStyle/>
          <a:p>
            <a:r>
              <a:rPr lang="en-GB" b="1" dirty="0" smtClean="0">
                <a:latin typeface="Segoe UI Black" charset="0"/>
                <a:ea typeface="Segoe UI Black" charset="0"/>
                <a:cs typeface="Segoe UI Black" charset="0"/>
              </a:rPr>
              <a:t>+3</a:t>
            </a:r>
            <a:endParaRPr lang="en-GB" dirty="0"/>
          </a:p>
        </p:txBody>
      </p:sp>
      <p:sp>
        <p:nvSpPr>
          <p:cNvPr id="14" name="TextBox 13"/>
          <p:cNvSpPr txBox="1"/>
          <p:nvPr/>
        </p:nvSpPr>
        <p:spPr>
          <a:xfrm>
            <a:off x="6303285" y="2485395"/>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58</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291140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500"/>
                                        <p:tgtEl>
                                          <p:spTgt spid="1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6" grpId="0"/>
      <p:bldP spid="18" grpId="0"/>
      <p:bldP spid="19" grpId="0"/>
      <p:bldP spid="23" grpId="0"/>
      <p:bldP spid="28" grpId="0"/>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3463"/>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Bar modelling</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378792"/>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35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23 = 58</a:t>
            </a:r>
            <a:endParaRPr lang="en-GB" sz="4400" b="1" dirty="0">
              <a:latin typeface="Segoe UI Black" charset="0"/>
              <a:ea typeface="Segoe UI Black" charset="0"/>
              <a:cs typeface="Segoe UI Black" charset="0"/>
            </a:endParaRPr>
          </a:p>
        </p:txBody>
      </p:sp>
      <p:graphicFrame>
        <p:nvGraphicFramePr>
          <p:cNvPr id="8" name="Table 7"/>
          <p:cNvGraphicFramePr>
            <a:graphicFrameLocks noGrp="1"/>
          </p:cNvGraphicFramePr>
          <p:nvPr>
            <p:extLst>
              <p:ext uri="{D42A27DB-BD31-4B8C-83A1-F6EECF244321}">
                <p14:modId xmlns:p14="http://schemas.microsoft.com/office/powerpoint/2010/main" val="739373816"/>
              </p:ext>
            </p:extLst>
          </p:nvPr>
        </p:nvGraphicFramePr>
        <p:xfrm>
          <a:off x="1281545" y="2904839"/>
          <a:ext cx="6580910" cy="2108200"/>
        </p:xfrm>
        <a:graphic>
          <a:graphicData uri="http://schemas.openxmlformats.org/drawingml/2006/table">
            <a:tbl>
              <a:tblPr firstRow="1" bandRow="1">
                <a:tableStyleId>{5C22544A-7EE6-4342-B048-85BDC9FD1C3A}</a:tableStyleId>
              </a:tblPr>
              <a:tblGrid>
                <a:gridCol w="3706091">
                  <a:extLst>
                    <a:ext uri="{9D8B030D-6E8A-4147-A177-3AD203B41FA5}">
                      <a16:colId xmlns:a16="http://schemas.microsoft.com/office/drawing/2014/main" val="3814602101"/>
                    </a:ext>
                  </a:extLst>
                </a:gridCol>
                <a:gridCol w="2874819">
                  <a:extLst>
                    <a:ext uri="{9D8B030D-6E8A-4147-A177-3AD203B41FA5}">
                      <a16:colId xmlns:a16="http://schemas.microsoft.com/office/drawing/2014/main" val="3043563817"/>
                    </a:ext>
                  </a:extLst>
                </a:gridCol>
              </a:tblGrid>
              <a:tr h="1054100">
                <a:tc>
                  <a:txBody>
                    <a:bodyPr/>
                    <a:lstStyle/>
                    <a:p>
                      <a:pPr algn="ctr"/>
                      <a:r>
                        <a:rPr lang="en-GB" sz="4800" b="1" dirty="0" smtClean="0">
                          <a:solidFill>
                            <a:schemeClr val="tx1"/>
                          </a:solidFill>
                        </a:rPr>
                        <a:t>35</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4800" b="1" dirty="0" smtClean="0">
                          <a:solidFill>
                            <a:schemeClr val="tx1"/>
                          </a:solidFill>
                        </a:rPr>
                        <a:t>23</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77636622"/>
                  </a:ext>
                </a:extLst>
              </a:tr>
              <a:tr h="1054100">
                <a:tc gridSpan="2">
                  <a:txBody>
                    <a:bodyPr/>
                    <a:lstStyle/>
                    <a:p>
                      <a:pPr algn="ctr"/>
                      <a:r>
                        <a:rPr lang="en-GB" sz="4800" b="1" dirty="0" smtClean="0">
                          <a:solidFill>
                            <a:schemeClr val="tx1"/>
                          </a:solidFill>
                        </a:rPr>
                        <a:t>58</a:t>
                      </a:r>
                      <a:endParaRPr lang="en-GB" sz="48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dirty="0"/>
                    </a:p>
                  </a:txBody>
                  <a:tcPr/>
                </a:tc>
                <a:extLst>
                  <a:ext uri="{0D108BD9-81ED-4DB2-BD59-A6C34878D82A}">
                    <a16:rowId xmlns:a16="http://schemas.microsoft.com/office/drawing/2014/main" val="3312371021"/>
                  </a:ext>
                </a:extLst>
              </a:tr>
            </a:tbl>
          </a:graphicData>
        </a:graphic>
      </p:graphicFrame>
    </p:spTree>
    <p:extLst>
      <p:ext uri="{BB962C8B-B14F-4D97-AF65-F5344CB8AC3E}">
        <p14:creationId xmlns:p14="http://schemas.microsoft.com/office/powerpoint/2010/main" val="1358155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3463"/>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Expanded column </a:t>
            </a:r>
            <a:r>
              <a:rPr lang="en-US" sz="5400" b="1" dirty="0">
                <a:latin typeface="Segoe UI Black" charset="0"/>
                <a:ea typeface="Segoe UI Black" charset="0"/>
                <a:cs typeface="Segoe UI Black" charset="0"/>
              </a:rPr>
              <a:t>m</a:t>
            </a:r>
            <a:r>
              <a:rPr lang="en-US" sz="5400" b="1" dirty="0" smtClean="0">
                <a:latin typeface="Segoe UI Black" charset="0"/>
                <a:ea typeface="Segoe UI Black" charset="0"/>
                <a:cs typeface="Segoe UI Black" charset="0"/>
              </a:rPr>
              <a:t>ethod</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309523"/>
            <a:ext cx="9144000" cy="769441"/>
          </a:xfrm>
          <a:prstGeom prst="rect">
            <a:avLst/>
          </a:prstGeom>
          <a:noFill/>
        </p:spPr>
        <p:txBody>
          <a:bodyPr wrap="square" rtlCol="0">
            <a:spAutoFit/>
          </a:bodyPr>
          <a:lstStyle/>
          <a:p>
            <a:pPr algn="ctr"/>
            <a:r>
              <a:rPr lang="en-GB" sz="4400" b="1" dirty="0" smtClean="0">
                <a:solidFill>
                  <a:srgbClr val="FF0000"/>
                </a:solidFill>
                <a:latin typeface="Segoe UI Black" charset="0"/>
                <a:ea typeface="Segoe UI Black" charset="0"/>
                <a:cs typeface="Segoe UI Black" charset="0"/>
              </a:rPr>
              <a:t>35 </a:t>
            </a:r>
            <a:r>
              <a:rPr lang="en-GB" sz="4400" b="1" dirty="0">
                <a:solidFill>
                  <a:srgbClr val="FF0000"/>
                </a:solidFill>
                <a:latin typeface="Segoe UI Black" charset="0"/>
                <a:ea typeface="Segoe UI Black" charset="0"/>
                <a:cs typeface="Segoe UI Black" charset="0"/>
              </a:rPr>
              <a:t>+ </a:t>
            </a:r>
            <a:r>
              <a:rPr lang="en-GB" sz="4400" b="1" dirty="0" smtClean="0">
                <a:solidFill>
                  <a:srgbClr val="FF0000"/>
                </a:solidFill>
                <a:latin typeface="Segoe UI Black" charset="0"/>
                <a:ea typeface="Segoe UI Black" charset="0"/>
                <a:cs typeface="Segoe UI Black" charset="0"/>
              </a:rPr>
              <a:t>23 = 58</a:t>
            </a:r>
            <a:endParaRPr lang="en-GB" sz="4400" b="1" dirty="0">
              <a:solidFill>
                <a:srgbClr val="FF0000"/>
              </a:solidFill>
              <a:latin typeface="Segoe UI Black" charset="0"/>
              <a:ea typeface="Segoe UI Black" charset="0"/>
              <a:cs typeface="Segoe UI Black" charset="0"/>
            </a:endParaRPr>
          </a:p>
        </p:txBody>
      </p:sp>
      <p:sp>
        <p:nvSpPr>
          <p:cNvPr id="6" name="TextBox 5"/>
          <p:cNvSpPr txBox="1"/>
          <p:nvPr/>
        </p:nvSpPr>
        <p:spPr>
          <a:xfrm>
            <a:off x="0" y="3096755"/>
            <a:ext cx="9144000" cy="3539430"/>
          </a:xfrm>
          <a:prstGeom prst="rect">
            <a:avLst/>
          </a:prstGeom>
          <a:noFill/>
        </p:spPr>
        <p:txBody>
          <a:bodyPr wrap="square" rtlCol="0">
            <a:spAutoFit/>
          </a:bodyPr>
          <a:lstStyle/>
          <a:p>
            <a:pPr algn="ctr"/>
            <a:r>
              <a:rPr lang="en-GB" sz="6000" b="1" dirty="0" smtClean="0">
                <a:latin typeface="Segoe UI Black" charset="0"/>
                <a:ea typeface="Segoe UI Black" charset="0"/>
                <a:cs typeface="Segoe UI Black" charset="0"/>
              </a:rPr>
              <a:t>30 + 5</a:t>
            </a:r>
          </a:p>
          <a:p>
            <a:pPr algn="ctr"/>
            <a:r>
              <a:rPr lang="en-GB" sz="6000" b="1" dirty="0" smtClean="0">
                <a:latin typeface="Segoe UI Black" charset="0"/>
                <a:ea typeface="Segoe UI Black" charset="0"/>
                <a:cs typeface="Segoe UI Black" charset="0"/>
              </a:rPr>
              <a:t>20 + 3</a:t>
            </a:r>
          </a:p>
          <a:p>
            <a:pPr algn="ctr"/>
            <a:r>
              <a:rPr lang="en-GB" sz="6000" b="1" dirty="0" smtClean="0">
                <a:latin typeface="Segoe UI Black" charset="0"/>
                <a:ea typeface="Segoe UI Black" charset="0"/>
                <a:cs typeface="Segoe UI Black" charset="0"/>
              </a:rPr>
              <a:t>	    50 + 8 = 58</a:t>
            </a:r>
          </a:p>
          <a:p>
            <a:pPr algn="ctr"/>
            <a:endParaRPr lang="en-GB" sz="4400" b="1" dirty="0">
              <a:latin typeface="Segoe UI Black" charset="0"/>
              <a:ea typeface="Segoe UI Black" charset="0"/>
              <a:cs typeface="Segoe UI Black" charset="0"/>
            </a:endParaRPr>
          </a:p>
        </p:txBody>
      </p:sp>
      <p:cxnSp>
        <p:nvCxnSpPr>
          <p:cNvPr id="10" name="Straight Connector 9"/>
          <p:cNvCxnSpPr/>
          <p:nvPr/>
        </p:nvCxnSpPr>
        <p:spPr>
          <a:xfrm>
            <a:off x="3075713" y="5029200"/>
            <a:ext cx="30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3075713" y="5929745"/>
            <a:ext cx="302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96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3463"/>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Column </a:t>
            </a:r>
            <a:r>
              <a:rPr lang="en-US" sz="5400" b="1" dirty="0">
                <a:latin typeface="Segoe UI Black" charset="0"/>
                <a:ea typeface="Segoe UI Black" charset="0"/>
                <a:cs typeface="Segoe UI Black" charset="0"/>
              </a:rPr>
              <a:t>m</a:t>
            </a:r>
            <a:r>
              <a:rPr lang="en-US" sz="5400" b="1" dirty="0" smtClean="0">
                <a:latin typeface="Segoe UI Black" charset="0"/>
                <a:ea typeface="Segoe UI Black" charset="0"/>
                <a:cs typeface="Segoe UI Black" charset="0"/>
              </a:rPr>
              <a:t>ethod</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309523"/>
            <a:ext cx="9144000" cy="769441"/>
          </a:xfrm>
          <a:prstGeom prst="rect">
            <a:avLst/>
          </a:prstGeom>
          <a:noFill/>
        </p:spPr>
        <p:txBody>
          <a:bodyPr wrap="square" rtlCol="0">
            <a:spAutoFit/>
          </a:bodyPr>
          <a:lstStyle/>
          <a:p>
            <a:pPr algn="ctr"/>
            <a:r>
              <a:rPr lang="en-GB" sz="4400" b="1" dirty="0" smtClean="0">
                <a:solidFill>
                  <a:srgbClr val="FF0000"/>
                </a:solidFill>
                <a:latin typeface="Segoe UI Black" charset="0"/>
                <a:ea typeface="Segoe UI Black" charset="0"/>
                <a:cs typeface="Segoe UI Black" charset="0"/>
              </a:rPr>
              <a:t>35 </a:t>
            </a:r>
            <a:r>
              <a:rPr lang="en-GB" sz="4400" b="1" dirty="0">
                <a:solidFill>
                  <a:srgbClr val="FF0000"/>
                </a:solidFill>
                <a:latin typeface="Segoe UI Black" charset="0"/>
                <a:ea typeface="Segoe UI Black" charset="0"/>
                <a:cs typeface="Segoe UI Black" charset="0"/>
              </a:rPr>
              <a:t>+ </a:t>
            </a:r>
            <a:r>
              <a:rPr lang="en-GB" sz="4400" b="1" dirty="0" smtClean="0">
                <a:solidFill>
                  <a:srgbClr val="FF0000"/>
                </a:solidFill>
                <a:latin typeface="Segoe UI Black" charset="0"/>
                <a:ea typeface="Segoe UI Black" charset="0"/>
                <a:cs typeface="Segoe UI Black" charset="0"/>
              </a:rPr>
              <a:t>23 = 58</a:t>
            </a:r>
            <a:endParaRPr lang="en-GB" sz="4400" b="1" dirty="0">
              <a:solidFill>
                <a:srgbClr val="FF0000"/>
              </a:solidFill>
              <a:latin typeface="Segoe UI Black" charset="0"/>
              <a:ea typeface="Segoe UI Black" charset="0"/>
              <a:cs typeface="Segoe UI Black" charset="0"/>
            </a:endParaRPr>
          </a:p>
        </p:txBody>
      </p:sp>
      <p:sp>
        <p:nvSpPr>
          <p:cNvPr id="6" name="TextBox 5"/>
          <p:cNvSpPr txBox="1"/>
          <p:nvPr/>
        </p:nvSpPr>
        <p:spPr>
          <a:xfrm>
            <a:off x="0" y="3096755"/>
            <a:ext cx="9144000" cy="3539430"/>
          </a:xfrm>
          <a:prstGeom prst="rect">
            <a:avLst/>
          </a:prstGeom>
          <a:noFill/>
        </p:spPr>
        <p:txBody>
          <a:bodyPr wrap="square" rtlCol="0">
            <a:spAutoFit/>
          </a:bodyPr>
          <a:lstStyle/>
          <a:p>
            <a:pPr algn="ctr"/>
            <a:r>
              <a:rPr lang="en-GB" sz="6000" b="1" dirty="0" smtClean="0">
                <a:latin typeface="Segoe UI Black" charset="0"/>
                <a:ea typeface="Segoe UI Black" charset="0"/>
                <a:cs typeface="Segoe UI Black" charset="0"/>
              </a:rPr>
              <a:t>35</a:t>
            </a:r>
          </a:p>
          <a:p>
            <a:pPr algn="ctr"/>
            <a:r>
              <a:rPr lang="en-GB" sz="6000" b="1" dirty="0" smtClean="0">
                <a:latin typeface="Segoe UI Black" charset="0"/>
                <a:ea typeface="Segoe UI Black" charset="0"/>
                <a:cs typeface="Segoe UI Black" charset="0"/>
              </a:rPr>
              <a:t>23</a:t>
            </a:r>
          </a:p>
          <a:p>
            <a:pPr algn="ctr"/>
            <a:r>
              <a:rPr lang="en-GB" sz="6000" b="1" dirty="0" smtClean="0">
                <a:latin typeface="Segoe UI Black" charset="0"/>
                <a:ea typeface="Segoe UI Black" charset="0"/>
                <a:cs typeface="Segoe UI Black" charset="0"/>
              </a:rPr>
              <a:t>58</a:t>
            </a:r>
          </a:p>
          <a:p>
            <a:pPr algn="ctr"/>
            <a:endParaRPr lang="en-GB" sz="4400" b="1" dirty="0">
              <a:latin typeface="Segoe UI Black" charset="0"/>
              <a:ea typeface="Segoe UI Black" charset="0"/>
              <a:cs typeface="Segoe UI Black" charset="0"/>
            </a:endParaRPr>
          </a:p>
        </p:txBody>
      </p:sp>
      <p:cxnSp>
        <p:nvCxnSpPr>
          <p:cNvPr id="10" name="Straight Connector 9"/>
          <p:cNvCxnSpPr/>
          <p:nvPr/>
        </p:nvCxnSpPr>
        <p:spPr>
          <a:xfrm>
            <a:off x="3726877" y="5029200"/>
            <a:ext cx="172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414131" y="4104806"/>
            <a:ext cx="625492" cy="830997"/>
          </a:xfrm>
          <a:prstGeom prst="rect">
            <a:avLst/>
          </a:prstGeom>
        </p:spPr>
        <p:txBody>
          <a:bodyPr wrap="none">
            <a:spAutoFit/>
          </a:bodyPr>
          <a:lstStyle/>
          <a:p>
            <a:r>
              <a:rPr lang="en-GB" sz="4800" b="1" dirty="0" smtClean="0">
                <a:latin typeface="Segoe UI Black" charset="0"/>
                <a:ea typeface="Segoe UI Black" charset="0"/>
                <a:cs typeface="Segoe UI Black" charset="0"/>
              </a:rPr>
              <a:t>+</a:t>
            </a:r>
            <a:endParaRPr lang="en-GB" sz="4800" dirty="0"/>
          </a:p>
        </p:txBody>
      </p:sp>
      <p:cxnSp>
        <p:nvCxnSpPr>
          <p:cNvPr id="8" name="Straight Connector 7"/>
          <p:cNvCxnSpPr/>
          <p:nvPr/>
        </p:nvCxnSpPr>
        <p:spPr>
          <a:xfrm>
            <a:off x="3726877" y="5902036"/>
            <a:ext cx="172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264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3463"/>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Column </a:t>
            </a:r>
            <a:r>
              <a:rPr lang="en-US" sz="5400" b="1" dirty="0">
                <a:latin typeface="Segoe UI Black" charset="0"/>
                <a:ea typeface="Segoe UI Black" charset="0"/>
                <a:cs typeface="Segoe UI Black" charset="0"/>
              </a:rPr>
              <a:t>m</a:t>
            </a:r>
            <a:r>
              <a:rPr lang="en-US" sz="5400" b="1" dirty="0" smtClean="0">
                <a:latin typeface="Segoe UI Black" charset="0"/>
                <a:ea typeface="Segoe UI Black" charset="0"/>
                <a:cs typeface="Segoe UI Black" charset="0"/>
              </a:rPr>
              <a:t>ethod</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309523"/>
            <a:ext cx="9144000" cy="769441"/>
          </a:xfrm>
          <a:prstGeom prst="rect">
            <a:avLst/>
          </a:prstGeom>
          <a:noFill/>
        </p:spPr>
        <p:txBody>
          <a:bodyPr wrap="square" rtlCol="0">
            <a:spAutoFit/>
          </a:bodyPr>
          <a:lstStyle/>
          <a:p>
            <a:pPr algn="ctr"/>
            <a:r>
              <a:rPr lang="en-GB" sz="4400" b="1" dirty="0" smtClean="0">
                <a:solidFill>
                  <a:srgbClr val="FF0000"/>
                </a:solidFill>
                <a:latin typeface="Segoe UI Black" charset="0"/>
                <a:ea typeface="Segoe UI Black" charset="0"/>
                <a:cs typeface="Segoe UI Black" charset="0"/>
              </a:rPr>
              <a:t>38 </a:t>
            </a:r>
            <a:r>
              <a:rPr lang="en-GB" sz="4400" b="1" dirty="0">
                <a:solidFill>
                  <a:srgbClr val="FF0000"/>
                </a:solidFill>
                <a:latin typeface="Segoe UI Black" charset="0"/>
                <a:ea typeface="Segoe UI Black" charset="0"/>
                <a:cs typeface="Segoe UI Black" charset="0"/>
              </a:rPr>
              <a:t>+ </a:t>
            </a:r>
            <a:r>
              <a:rPr lang="en-GB" sz="4400" b="1" dirty="0" smtClean="0">
                <a:solidFill>
                  <a:srgbClr val="FF0000"/>
                </a:solidFill>
                <a:latin typeface="Segoe UI Black" charset="0"/>
                <a:ea typeface="Segoe UI Black" charset="0"/>
                <a:cs typeface="Segoe UI Black" charset="0"/>
              </a:rPr>
              <a:t>24 = 62</a:t>
            </a:r>
            <a:endParaRPr lang="en-GB" sz="4400" b="1" dirty="0">
              <a:solidFill>
                <a:srgbClr val="FF0000"/>
              </a:solidFill>
              <a:latin typeface="Segoe UI Black" charset="0"/>
              <a:ea typeface="Segoe UI Black" charset="0"/>
              <a:cs typeface="Segoe UI Black" charset="0"/>
            </a:endParaRPr>
          </a:p>
        </p:txBody>
      </p:sp>
      <p:sp>
        <p:nvSpPr>
          <p:cNvPr id="6" name="TextBox 5"/>
          <p:cNvSpPr txBox="1"/>
          <p:nvPr/>
        </p:nvSpPr>
        <p:spPr>
          <a:xfrm>
            <a:off x="0" y="3096755"/>
            <a:ext cx="9144000" cy="3539430"/>
          </a:xfrm>
          <a:prstGeom prst="rect">
            <a:avLst/>
          </a:prstGeom>
          <a:noFill/>
        </p:spPr>
        <p:txBody>
          <a:bodyPr wrap="square" rtlCol="0">
            <a:spAutoFit/>
          </a:bodyPr>
          <a:lstStyle/>
          <a:p>
            <a:pPr algn="ctr"/>
            <a:r>
              <a:rPr lang="en-GB" sz="6000" b="1" dirty="0" smtClean="0">
                <a:latin typeface="Segoe UI Black" charset="0"/>
                <a:ea typeface="Segoe UI Black" charset="0"/>
                <a:cs typeface="Segoe UI Black" charset="0"/>
              </a:rPr>
              <a:t>38</a:t>
            </a:r>
          </a:p>
          <a:p>
            <a:pPr algn="ctr"/>
            <a:r>
              <a:rPr lang="en-GB" sz="6000" b="1" dirty="0" smtClean="0">
                <a:latin typeface="Segoe UI Black" charset="0"/>
                <a:ea typeface="Segoe UI Black" charset="0"/>
                <a:cs typeface="Segoe UI Black" charset="0"/>
              </a:rPr>
              <a:t>24</a:t>
            </a:r>
          </a:p>
          <a:p>
            <a:pPr algn="ctr"/>
            <a:r>
              <a:rPr lang="en-GB" sz="6000" b="1" dirty="0" smtClean="0">
                <a:latin typeface="Segoe UI Black" charset="0"/>
                <a:ea typeface="Segoe UI Black" charset="0"/>
                <a:cs typeface="Segoe UI Black" charset="0"/>
              </a:rPr>
              <a:t>62</a:t>
            </a:r>
          </a:p>
          <a:p>
            <a:pPr algn="ctr"/>
            <a:endParaRPr lang="en-GB" sz="4400" b="1" dirty="0">
              <a:latin typeface="Segoe UI Black" charset="0"/>
              <a:ea typeface="Segoe UI Black" charset="0"/>
              <a:cs typeface="Segoe UI Black" charset="0"/>
            </a:endParaRPr>
          </a:p>
        </p:txBody>
      </p:sp>
      <p:cxnSp>
        <p:nvCxnSpPr>
          <p:cNvPr id="10" name="Straight Connector 9"/>
          <p:cNvCxnSpPr/>
          <p:nvPr/>
        </p:nvCxnSpPr>
        <p:spPr>
          <a:xfrm>
            <a:off x="3726877" y="5029200"/>
            <a:ext cx="172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414131" y="4104806"/>
            <a:ext cx="625492" cy="830997"/>
          </a:xfrm>
          <a:prstGeom prst="rect">
            <a:avLst/>
          </a:prstGeom>
        </p:spPr>
        <p:txBody>
          <a:bodyPr wrap="none">
            <a:spAutoFit/>
          </a:bodyPr>
          <a:lstStyle/>
          <a:p>
            <a:r>
              <a:rPr lang="en-GB" sz="4800" b="1" dirty="0" smtClean="0">
                <a:latin typeface="Segoe UI Black" charset="0"/>
                <a:ea typeface="Segoe UI Black" charset="0"/>
                <a:cs typeface="Segoe UI Black" charset="0"/>
              </a:rPr>
              <a:t>+</a:t>
            </a:r>
            <a:endParaRPr lang="en-GB" sz="4800" dirty="0"/>
          </a:p>
        </p:txBody>
      </p:sp>
      <p:cxnSp>
        <p:nvCxnSpPr>
          <p:cNvPr id="8" name="Straight Connector 7"/>
          <p:cNvCxnSpPr/>
          <p:nvPr/>
        </p:nvCxnSpPr>
        <p:spPr>
          <a:xfrm>
            <a:off x="3726877" y="5902036"/>
            <a:ext cx="1728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4088980" y="5915168"/>
            <a:ext cx="519553" cy="707886"/>
          </a:xfrm>
          <a:prstGeom prst="rect">
            <a:avLst/>
          </a:prstGeom>
        </p:spPr>
        <p:txBody>
          <a:bodyPr wrap="square">
            <a:spAutoFit/>
          </a:bodyPr>
          <a:lstStyle/>
          <a:p>
            <a:pPr algn="ctr"/>
            <a:r>
              <a:rPr lang="en-GB" sz="4000" b="1" dirty="0" smtClean="0">
                <a:latin typeface="Segoe UI Black" charset="0"/>
                <a:ea typeface="Segoe UI Black" charset="0"/>
                <a:cs typeface="Segoe UI Black" charset="0"/>
              </a:rPr>
              <a:t>1</a:t>
            </a:r>
            <a:endParaRPr lang="en-GB" sz="40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390129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Addition Vocabulary</a:t>
            </a:r>
            <a:endParaRPr lang="en-US" sz="4800" b="1" dirty="0" smtClean="0">
              <a:latin typeface="Segoe UI Black" charset="0"/>
              <a:ea typeface="Segoe UI Black" charset="0"/>
              <a:cs typeface="Segoe UI Black" charset="0"/>
            </a:endParaRPr>
          </a:p>
        </p:txBody>
      </p:sp>
      <p:sp>
        <p:nvSpPr>
          <p:cNvPr id="7" name="TextBox 6"/>
          <p:cNvSpPr txBox="1"/>
          <p:nvPr/>
        </p:nvSpPr>
        <p:spPr>
          <a:xfrm>
            <a:off x="609600" y="1464484"/>
            <a:ext cx="7924800" cy="4832092"/>
          </a:xfrm>
          <a:prstGeom prst="rect">
            <a:avLst/>
          </a:prstGeom>
          <a:noFill/>
        </p:spPr>
        <p:txBody>
          <a:bodyPr wrap="square" rtlCol="0">
            <a:spAutoFit/>
          </a:bodyPr>
          <a:lstStyle/>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add</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more</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plus</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make</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sum</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total</a:t>
            </a:r>
          </a:p>
          <a:p>
            <a:pPr marL="285750" indent="-285750">
              <a:buFont typeface="Arial" panose="020B0604020202020204" pitchFamily="34" charset="0"/>
              <a:buChar char="•"/>
            </a:pPr>
            <a:r>
              <a:rPr lang="en-GB" sz="4400" dirty="0" smtClean="0">
                <a:latin typeface="Segoe UI Black" panose="020B0A02040204020203" pitchFamily="34" charset="0"/>
                <a:ea typeface="Segoe UI Black" panose="020B0A02040204020203" pitchFamily="34" charset="0"/>
                <a:cs typeface="Segoe UI Black" panose="020B0A02040204020203" pitchFamily="34" charset="0"/>
              </a:rPr>
              <a:t>altogether</a:t>
            </a:r>
            <a:endParaRPr lang="en-GB" sz="4400" dirty="0">
              <a:latin typeface="Segoe UI Black" panose="020B0A02040204020203" pitchFamily="34" charset="0"/>
              <a:ea typeface="Segoe UI Black" panose="020B0A02040204020203" pitchFamily="34" charset="0"/>
              <a:cs typeface="Segoe UI Black" panose="020B0A02040204020203" pitchFamily="34" charset="0"/>
            </a:endParaRPr>
          </a:p>
        </p:txBody>
      </p:sp>
      <p:pic>
        <p:nvPicPr>
          <p:cNvPr id="8" name="Picture 7"/>
          <p:cNvPicPr>
            <a:picLocks noChangeAspect="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572000" y="2109572"/>
            <a:ext cx="3553761" cy="3541916"/>
          </a:xfrm>
          <a:prstGeom prst="rect">
            <a:avLst/>
          </a:prstGeom>
        </p:spPr>
      </p:pic>
    </p:spTree>
    <p:extLst>
      <p:ext uri="{BB962C8B-B14F-4D97-AF65-F5344CB8AC3E}">
        <p14:creationId xmlns:p14="http://schemas.microsoft.com/office/powerpoint/2010/main" val="729050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on using fingers</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279819"/>
            <a:ext cx="9144000"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14 + 5 </a:t>
            </a:r>
            <a:r>
              <a:rPr lang="en-GB" sz="4400" b="1" dirty="0" smtClean="0">
                <a:latin typeface="Segoe UI Black" charset="0"/>
                <a:ea typeface="Segoe UI Black" charset="0"/>
                <a:cs typeface="Segoe UI Black" charset="0"/>
              </a:rPr>
              <a:t>= </a:t>
            </a:r>
            <a:endParaRPr lang="en-GB" sz="4400" b="1" dirty="0">
              <a:latin typeface="Segoe UI Black" charset="0"/>
              <a:ea typeface="Segoe UI Black" charset="0"/>
              <a:cs typeface="Segoe UI Black"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32218" y="2863189"/>
            <a:ext cx="2955652" cy="3133830"/>
          </a:xfrm>
          <a:prstGeom prst="rect">
            <a:avLst/>
          </a:prstGeom>
        </p:spPr>
      </p:pic>
      <p:sp>
        <p:nvSpPr>
          <p:cNvPr id="9" name="Rectangle 8"/>
          <p:cNvSpPr/>
          <p:nvPr/>
        </p:nvSpPr>
        <p:spPr>
          <a:xfrm>
            <a:off x="4620962" y="4017956"/>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15</a:t>
            </a:r>
            <a:endParaRPr lang="en-GB" sz="2400" dirty="0"/>
          </a:p>
        </p:txBody>
      </p:sp>
      <p:sp>
        <p:nvSpPr>
          <p:cNvPr id="13" name="Rectangle 12"/>
          <p:cNvSpPr/>
          <p:nvPr/>
        </p:nvSpPr>
        <p:spPr>
          <a:xfrm>
            <a:off x="5161310" y="2885110"/>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16</a:t>
            </a:r>
            <a:endParaRPr lang="en-GB" sz="2400" dirty="0"/>
          </a:p>
        </p:txBody>
      </p:sp>
      <p:sp>
        <p:nvSpPr>
          <p:cNvPr id="14" name="Rectangle 13"/>
          <p:cNvSpPr/>
          <p:nvPr/>
        </p:nvSpPr>
        <p:spPr>
          <a:xfrm>
            <a:off x="6094162" y="2423445"/>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17</a:t>
            </a:r>
            <a:endParaRPr lang="en-GB" sz="2400" dirty="0"/>
          </a:p>
        </p:txBody>
      </p:sp>
      <p:sp>
        <p:nvSpPr>
          <p:cNvPr id="15" name="Rectangle 14"/>
          <p:cNvSpPr/>
          <p:nvPr/>
        </p:nvSpPr>
        <p:spPr>
          <a:xfrm>
            <a:off x="6841345" y="2632356"/>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18</a:t>
            </a:r>
            <a:endParaRPr lang="en-GB" sz="2400" dirty="0"/>
          </a:p>
        </p:txBody>
      </p:sp>
      <p:sp>
        <p:nvSpPr>
          <p:cNvPr id="16" name="Rectangle 15"/>
          <p:cNvSpPr/>
          <p:nvPr/>
        </p:nvSpPr>
        <p:spPr>
          <a:xfrm>
            <a:off x="7577159" y="3217856"/>
            <a:ext cx="518091" cy="461665"/>
          </a:xfrm>
          <a:prstGeom prst="rect">
            <a:avLst/>
          </a:prstGeom>
        </p:spPr>
        <p:txBody>
          <a:bodyPr wrap="none">
            <a:spAutoFit/>
          </a:bodyPr>
          <a:lstStyle/>
          <a:p>
            <a:r>
              <a:rPr lang="en-GB" sz="2400" b="1" dirty="0" smtClean="0">
                <a:latin typeface="Segoe UI Black" charset="0"/>
                <a:ea typeface="Segoe UI Black" charset="0"/>
                <a:cs typeface="Segoe UI Black" charset="0"/>
              </a:rPr>
              <a:t>19</a:t>
            </a:r>
            <a:endParaRPr lang="en-GB" sz="2400" dirty="0"/>
          </a:p>
        </p:txBody>
      </p:sp>
      <p:sp>
        <p:nvSpPr>
          <p:cNvPr id="17" name="TextBox 16"/>
          <p:cNvSpPr txBox="1"/>
          <p:nvPr/>
        </p:nvSpPr>
        <p:spPr>
          <a:xfrm>
            <a:off x="115419" y="2885110"/>
            <a:ext cx="4298163" cy="3539430"/>
          </a:xfrm>
          <a:prstGeom prst="rect">
            <a:avLst/>
          </a:prstGeom>
          <a:noFill/>
        </p:spPr>
        <p:txBody>
          <a:bodyPr wrap="square" rtlCol="0">
            <a:spAutoFit/>
          </a:bodyPr>
          <a:lstStyle/>
          <a:p>
            <a:r>
              <a:rPr lang="en-GB" sz="2800" b="1" dirty="0" smtClean="0">
                <a:latin typeface="Segoe UI Black" charset="0"/>
                <a:ea typeface="Segoe UI Black" charset="0"/>
                <a:cs typeface="Segoe UI Black" charset="0"/>
              </a:rPr>
              <a:t>Start from the first number in the calculation and count on using fingers.  We might say to the children to put 14 in their head and count on 5 using fingers.</a:t>
            </a:r>
            <a:endParaRPr lang="en-GB" sz="2400" b="1" dirty="0">
              <a:latin typeface="Segoe UI Black" charset="0"/>
              <a:ea typeface="Segoe UI Black" charset="0"/>
              <a:cs typeface="Segoe UI Black" charset="0"/>
            </a:endParaRPr>
          </a:p>
        </p:txBody>
      </p:sp>
      <p:sp>
        <p:nvSpPr>
          <p:cNvPr id="12" name="TextBox 11"/>
          <p:cNvSpPr txBox="1"/>
          <p:nvPr/>
        </p:nvSpPr>
        <p:spPr>
          <a:xfrm>
            <a:off x="5543550" y="1273995"/>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19</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3076183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P spid="14" grpId="0"/>
      <p:bldP spid="15" grpId="0"/>
      <p:bldP spid="1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4825"/>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Combining groups of objects</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831361"/>
            <a:ext cx="9144000" cy="769441"/>
          </a:xfrm>
          <a:prstGeom prst="rect">
            <a:avLst/>
          </a:prstGeom>
          <a:noFill/>
        </p:spPr>
        <p:txBody>
          <a:bodyPr wrap="square" rtlCol="0">
            <a:spAutoFit/>
          </a:bodyPr>
          <a:lstStyle/>
          <a:p>
            <a:pPr algn="ctr"/>
            <a:r>
              <a:rPr lang="en-GB" sz="4400" b="1" dirty="0">
                <a:latin typeface="Segoe UI Black" charset="0"/>
                <a:ea typeface="Segoe UI Black" charset="0"/>
                <a:cs typeface="Segoe UI Black" charset="0"/>
              </a:rPr>
              <a:t>1</a:t>
            </a:r>
            <a:r>
              <a:rPr lang="en-GB" sz="4400" b="1" dirty="0" smtClean="0">
                <a:latin typeface="Segoe UI Black" charset="0"/>
                <a:ea typeface="Segoe UI Black" charset="0"/>
                <a:cs typeface="Segoe UI Black" charset="0"/>
              </a:rPr>
              <a:t>4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5 </a:t>
            </a:r>
            <a:r>
              <a:rPr lang="en-GB" sz="4400" b="1" dirty="0">
                <a:latin typeface="Segoe UI Black" charset="0"/>
                <a:ea typeface="Segoe UI Black" charset="0"/>
                <a:cs typeface="Segoe UI Black" charset="0"/>
              </a:rPr>
              <a:t>=</a:t>
            </a:r>
          </a:p>
        </p:txBody>
      </p:sp>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66058" y="2757714"/>
            <a:ext cx="769257" cy="782994"/>
          </a:xfrm>
          <a:prstGeom prst="rect">
            <a:avLst/>
          </a:prstGeom>
        </p:spPr>
      </p:pic>
      <p:pic>
        <p:nvPicPr>
          <p:cNvPr id="20" name="Picture 19"/>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375229" y="2272572"/>
            <a:ext cx="769257" cy="782994"/>
          </a:xfrm>
          <a:prstGeom prst="rect">
            <a:avLst/>
          </a:prstGeom>
        </p:spPr>
      </p:pic>
      <p:pic>
        <p:nvPicPr>
          <p:cNvPr id="21" name="Picture 20"/>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344058" y="2500486"/>
            <a:ext cx="769257" cy="782994"/>
          </a:xfrm>
          <a:prstGeom prst="rect">
            <a:avLst/>
          </a:prstGeom>
        </p:spPr>
      </p:pic>
      <p:pic>
        <p:nvPicPr>
          <p:cNvPr id="22" name="Picture 21"/>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19814" y="3626822"/>
            <a:ext cx="769257" cy="782994"/>
          </a:xfrm>
          <a:prstGeom prst="rect">
            <a:avLst/>
          </a:prstGeom>
        </p:spPr>
      </p:pic>
      <p:pic>
        <p:nvPicPr>
          <p:cNvPr id="23" name="Picture 22"/>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498932" y="5247160"/>
            <a:ext cx="769257" cy="782994"/>
          </a:xfrm>
          <a:prstGeom prst="rect">
            <a:avLst/>
          </a:prstGeom>
        </p:spPr>
      </p:pic>
      <p:pic>
        <p:nvPicPr>
          <p:cNvPr id="24" name="Picture 23"/>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908958" y="4351175"/>
            <a:ext cx="769257" cy="782994"/>
          </a:xfrm>
          <a:prstGeom prst="rect">
            <a:avLst/>
          </a:prstGeom>
        </p:spPr>
      </p:pic>
      <p:pic>
        <p:nvPicPr>
          <p:cNvPr id="25" name="Picture 24"/>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467428" y="3568181"/>
            <a:ext cx="769257" cy="782994"/>
          </a:xfrm>
          <a:prstGeom prst="rect">
            <a:avLst/>
          </a:prstGeom>
        </p:spPr>
      </p:pic>
      <p:pic>
        <p:nvPicPr>
          <p:cNvPr id="26" name="Picture 25"/>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217386" y="5697297"/>
            <a:ext cx="769257" cy="782994"/>
          </a:xfrm>
          <a:prstGeom prst="rect">
            <a:avLst/>
          </a:prstGeom>
        </p:spPr>
      </p:pic>
      <p:pic>
        <p:nvPicPr>
          <p:cNvPr id="27" name="Picture 26"/>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1544777" y="3364799"/>
            <a:ext cx="769257" cy="782994"/>
          </a:xfrm>
          <a:prstGeom prst="rect">
            <a:avLst/>
          </a:prstGeom>
        </p:spPr>
      </p:pic>
      <p:pic>
        <p:nvPicPr>
          <p:cNvPr id="28" name="Picture 27"/>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031999" y="4554557"/>
            <a:ext cx="769257" cy="782994"/>
          </a:xfrm>
          <a:prstGeom prst="rect">
            <a:avLst/>
          </a:prstGeom>
        </p:spPr>
      </p:pic>
      <p:pic>
        <p:nvPicPr>
          <p:cNvPr id="29" name="Picture 28"/>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113315" y="2973302"/>
            <a:ext cx="769257" cy="782994"/>
          </a:xfrm>
          <a:prstGeom prst="rect">
            <a:avLst/>
          </a:prstGeom>
        </p:spPr>
      </p:pic>
      <p:pic>
        <p:nvPicPr>
          <p:cNvPr id="30" name="Picture 29"/>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906482" y="4896252"/>
            <a:ext cx="769257" cy="782994"/>
          </a:xfrm>
          <a:prstGeom prst="rect">
            <a:avLst/>
          </a:prstGeom>
        </p:spPr>
      </p:pic>
      <p:pic>
        <p:nvPicPr>
          <p:cNvPr id="31" name="Picture 30"/>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2195285" y="5522713"/>
            <a:ext cx="769257" cy="782994"/>
          </a:xfrm>
          <a:prstGeom prst="rect">
            <a:avLst/>
          </a:prstGeom>
        </p:spPr>
      </p:pic>
      <p:pic>
        <p:nvPicPr>
          <p:cNvPr id="32" name="Picture 31"/>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3229426" y="3922666"/>
            <a:ext cx="769257" cy="782994"/>
          </a:xfrm>
          <a:prstGeom prst="rect">
            <a:avLst/>
          </a:prstGeom>
        </p:spPr>
      </p:pic>
      <p:pic>
        <p:nvPicPr>
          <p:cNvPr id="33" name="Picture 32"/>
          <p:cNvPicPr>
            <a:picLocks noChangeAspect="1"/>
          </p:cNvPicPr>
          <p:nvPr/>
        </p:nvPicPr>
        <p:blipFill rotWithShape="1">
          <a:blip r:embed="rId4">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5962736" y="3364799"/>
            <a:ext cx="769257" cy="782994"/>
          </a:xfrm>
          <a:prstGeom prst="rect">
            <a:avLst/>
          </a:prstGeom>
        </p:spPr>
      </p:pic>
      <p:pic>
        <p:nvPicPr>
          <p:cNvPr id="34" name="Picture 33"/>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865256" y="3147656"/>
            <a:ext cx="769257" cy="782994"/>
          </a:xfrm>
          <a:prstGeom prst="rect">
            <a:avLst/>
          </a:prstGeom>
        </p:spPr>
      </p:pic>
      <p:pic>
        <p:nvPicPr>
          <p:cNvPr id="35" name="Picture 34"/>
          <p:cNvPicPr>
            <a:picLocks noChangeAspect="1"/>
          </p:cNvPicPr>
          <p:nvPr/>
        </p:nvPicPr>
        <p:blipFill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238998" y="4365962"/>
            <a:ext cx="769257" cy="782994"/>
          </a:xfrm>
          <a:prstGeom prst="rect">
            <a:avLst/>
          </a:prstGeom>
        </p:spPr>
      </p:pic>
      <p:pic>
        <p:nvPicPr>
          <p:cNvPr id="36" name="Picture 35"/>
          <p:cNvPicPr>
            <a:picLocks noChangeAspect="1"/>
          </p:cNvPicPr>
          <p:nvPr/>
        </p:nvPicPr>
        <p:blipFill rotWithShape="1">
          <a:blip r:embed="rId4">
            <a:duotone>
              <a:schemeClr val="accent4">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6267536" y="4432884"/>
            <a:ext cx="769257" cy="782994"/>
          </a:xfrm>
          <a:prstGeom prst="rect">
            <a:avLst/>
          </a:prstGeom>
        </p:spPr>
      </p:pic>
      <p:pic>
        <p:nvPicPr>
          <p:cNvPr id="37" name="Picture 36"/>
          <p:cNvPicPr>
            <a:picLocks noChangeAspect="1"/>
          </p:cNvPicPr>
          <p:nvPr/>
        </p:nvPicPr>
        <p:blipFill rotWithShape="1">
          <a:blip r:embed="rId4">
            <a:duotone>
              <a:schemeClr val="accent6">
                <a:shade val="45000"/>
                <a:satMod val="135000"/>
              </a:schemeClr>
              <a:prstClr val="white"/>
            </a:duotone>
            <a:extLst>
              <a:ext uri="{BEBA8EAE-BF5A-486C-A8C5-ECC9F3942E4B}">
                <a14:imgProps xmlns:a14="http://schemas.microsoft.com/office/drawing/2010/main">
                  <a14:imgLayer r:embed="rId5">
                    <a14:imgEffect>
                      <a14:backgroundRemoval t="29600" b="77200" l="17367" r="86275"/>
                    </a14:imgEffect>
                  </a14:imgLayer>
                </a14:imgProps>
              </a:ext>
              <a:ext uri="{28A0092B-C50C-407E-A947-70E740481C1C}">
                <a14:useLocalDpi xmlns:a14="http://schemas.microsoft.com/office/drawing/2010/main" val="0"/>
              </a:ext>
            </a:extLst>
          </a:blip>
          <a:srcRect l="16280" t="27154" r="12012" b="20731"/>
          <a:stretch/>
        </p:blipFill>
        <p:spPr>
          <a:xfrm>
            <a:off x="7750624" y="3589757"/>
            <a:ext cx="769257" cy="782994"/>
          </a:xfrm>
          <a:prstGeom prst="rect">
            <a:avLst/>
          </a:prstGeom>
        </p:spPr>
      </p:pic>
      <p:pic>
        <p:nvPicPr>
          <p:cNvPr id="38" name="Picture 37"/>
          <p:cNvPicPr>
            <a:picLocks noChangeAspect="1"/>
          </p:cNvPicPr>
          <p:nvPr/>
        </p:nvPicPr>
        <p:blipFill>
          <a:blip r:embed="rId6">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4234538" y="3608134"/>
            <a:ext cx="1435922" cy="1431136"/>
          </a:xfrm>
          <a:prstGeom prst="rect">
            <a:avLst/>
          </a:prstGeom>
        </p:spPr>
      </p:pic>
      <p:sp>
        <p:nvSpPr>
          <p:cNvPr id="39" name="TextBox 38"/>
          <p:cNvSpPr txBox="1"/>
          <p:nvPr/>
        </p:nvSpPr>
        <p:spPr>
          <a:xfrm>
            <a:off x="5543550" y="1831360"/>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19</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244755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par>
                                <p:cTn id="17" presetID="10" presetClass="entr" presetSubtype="0" fill="hold"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par>
                                <p:cTn id="20" presetID="10"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fade">
                                      <p:cBhvr>
                                        <p:cTn id="34" dur="500"/>
                                        <p:tgtEl>
                                          <p:spTgt spid="28"/>
                                        </p:tgtEl>
                                      </p:cBhvr>
                                    </p:animEffect>
                                  </p:childTnLst>
                                </p:cTn>
                              </p:par>
                              <p:par>
                                <p:cTn id="35" presetID="10"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par>
                                <p:cTn id="38" presetID="10" presetClass="entr" presetSubtype="0" fill="hold"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fade">
                                      <p:cBhvr>
                                        <p:cTn id="40" dur="500"/>
                                        <p:tgtEl>
                                          <p:spTgt spid="30"/>
                                        </p:tgtEl>
                                      </p:cBhvr>
                                    </p:animEffect>
                                  </p:childTnLst>
                                </p:cTn>
                              </p:par>
                              <p:par>
                                <p:cTn id="41" presetID="10" presetClass="entr" presetSubtype="0" fill="hold"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childTnLst>
                                </p:cTn>
                              </p:par>
                              <p:par>
                                <p:cTn id="44" presetID="10"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animEffect transition="in" filter="fade">
                                      <p:cBhvr>
                                        <p:cTn id="46" dur="500"/>
                                        <p:tgtEl>
                                          <p:spTgt spid="3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500"/>
                                        <p:tgtEl>
                                          <p:spTgt spid="33"/>
                                        </p:tgtEl>
                                      </p:cBhvr>
                                    </p:animEffect>
                                  </p:childTnLst>
                                </p:cTn>
                              </p:par>
                              <p:par>
                                <p:cTn id="52" presetID="10" presetClass="entr" presetSubtype="0" fill="hold" nodeType="with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fade">
                                      <p:cBhvr>
                                        <p:cTn id="54" dur="500"/>
                                        <p:tgtEl>
                                          <p:spTgt spid="34"/>
                                        </p:tgtEl>
                                      </p:cBhvr>
                                    </p:animEffect>
                                  </p:childTnLst>
                                </p:cTn>
                              </p:par>
                              <p:par>
                                <p:cTn id="55" presetID="10" presetClass="entr" presetSubtype="0" fill="hold" nodeType="with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500"/>
                                        <p:tgtEl>
                                          <p:spTgt spid="35"/>
                                        </p:tgtEl>
                                      </p:cBhvr>
                                    </p:animEffect>
                                  </p:childTnLst>
                                </p:cTn>
                              </p:par>
                              <p:par>
                                <p:cTn id="58" presetID="10" presetClass="entr" presetSubtype="0" fill="hold"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fade">
                                      <p:cBhvr>
                                        <p:cTn id="60" dur="500"/>
                                        <p:tgtEl>
                                          <p:spTgt spid="36"/>
                                        </p:tgtEl>
                                      </p:cBhvr>
                                    </p:animEffect>
                                  </p:childTnLst>
                                </p:cTn>
                              </p:par>
                              <p:par>
                                <p:cTn id="61" presetID="10"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279"/>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on using a 100 square</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642676"/>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28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9 </a:t>
            </a:r>
            <a:r>
              <a:rPr lang="en-GB" sz="4400" b="1" dirty="0">
                <a:latin typeface="Segoe UI Black" charset="0"/>
                <a:ea typeface="Segoe UI Black" charset="0"/>
                <a:cs typeface="Segoe UI Black" charset="0"/>
              </a:rPr>
              <a:t>=</a:t>
            </a:r>
          </a:p>
        </p:txBody>
      </p: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9067" y="2412117"/>
            <a:ext cx="3896191" cy="3869284"/>
          </a:xfrm>
          <a:prstGeom prst="rect">
            <a:avLst/>
          </a:prstGeom>
        </p:spPr>
      </p:pic>
      <p:sp>
        <p:nvSpPr>
          <p:cNvPr id="12" name="Oval 11"/>
          <p:cNvSpPr/>
          <p:nvPr/>
        </p:nvSpPr>
        <p:spPr>
          <a:xfrm>
            <a:off x="7527130" y="3255168"/>
            <a:ext cx="324000" cy="3240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7150892" y="3626643"/>
            <a:ext cx="3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Oval 19"/>
          <p:cNvSpPr/>
          <p:nvPr/>
        </p:nvSpPr>
        <p:spPr>
          <a:xfrm>
            <a:off x="7900985" y="3255168"/>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Oval 20"/>
          <p:cNvSpPr/>
          <p:nvPr/>
        </p:nvSpPr>
        <p:spPr>
          <a:xfrm>
            <a:off x="8270683" y="3255168"/>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916239"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285333"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p:cNvSpPr/>
          <p:nvPr/>
        </p:nvSpPr>
        <p:spPr>
          <a:xfrm>
            <a:off x="5661170"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6030194"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6406031"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p:cNvSpPr/>
          <p:nvPr/>
        </p:nvSpPr>
        <p:spPr>
          <a:xfrm>
            <a:off x="6781868" y="3626643"/>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TextBox 28"/>
          <p:cNvSpPr txBox="1"/>
          <p:nvPr/>
        </p:nvSpPr>
        <p:spPr>
          <a:xfrm>
            <a:off x="115419" y="2372937"/>
            <a:ext cx="4517457" cy="3539430"/>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Find the first number in the calculation and count on the second number.  For example, start on 28 and count on 9 equals 37.</a:t>
            </a:r>
            <a:endParaRPr lang="en-GB" sz="2800" b="1" dirty="0">
              <a:latin typeface="Segoe UI Black" charset="0"/>
              <a:ea typeface="Segoe UI Black" charset="0"/>
              <a:cs typeface="Segoe UI Black" charset="0"/>
            </a:endParaRPr>
          </a:p>
        </p:txBody>
      </p:sp>
      <p:sp>
        <p:nvSpPr>
          <p:cNvPr id="17" name="TextBox 16"/>
          <p:cNvSpPr txBox="1"/>
          <p:nvPr/>
        </p:nvSpPr>
        <p:spPr>
          <a:xfrm>
            <a:off x="5522173" y="1640332"/>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37</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295979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500"/>
                                        <p:tgtEl>
                                          <p:spTgt spid="2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500"/>
                                        <p:tgtEl>
                                          <p:spTgt spid="2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500"/>
                                        <p:tgtEl>
                                          <p:spTgt spid="2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fade">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9" grpId="0" animBg="1"/>
      <p:bldP spid="20" grpId="0" animBg="1"/>
      <p:bldP spid="21" grpId="0" animBg="1"/>
      <p:bldP spid="22" grpId="0" animBg="1"/>
      <p:bldP spid="24" grpId="0" animBg="1"/>
      <p:bldP spid="25" grpId="0" animBg="1"/>
      <p:bldP spid="26" grpId="0" animBg="1"/>
      <p:bldP spid="27" grpId="0" animBg="1"/>
      <p:bldP spid="28" grpId="0" animBg="1"/>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Partitioning </a:t>
            </a:r>
            <a:r>
              <a:rPr lang="en-US" sz="5400" b="1" dirty="0">
                <a:latin typeface="Segoe UI Black" charset="0"/>
                <a:ea typeface="Segoe UI Black" charset="0"/>
                <a:cs typeface="Segoe UI Black" charset="0"/>
              </a:rPr>
              <a:t>n</a:t>
            </a:r>
            <a:r>
              <a:rPr lang="en-US" sz="5400" b="1" dirty="0" smtClean="0">
                <a:latin typeface="Segoe UI Black" charset="0"/>
                <a:ea typeface="Segoe UI Black" charset="0"/>
                <a:cs typeface="Segoe UI Black" charset="0"/>
              </a:rPr>
              <a:t>umbers</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880021"/>
            <a:ext cx="9144000" cy="769441"/>
          </a:xfrm>
          <a:prstGeom prst="rect">
            <a:avLst/>
          </a:prstGeom>
          <a:noFill/>
        </p:spPr>
        <p:txBody>
          <a:bodyPr wrap="square" rtlCol="0">
            <a:spAutoFit/>
          </a:bodyPr>
          <a:lstStyle/>
          <a:p>
            <a:pPr algn="ctr"/>
            <a:r>
              <a:rPr lang="en-GB" sz="4400" b="1" dirty="0" smtClean="0">
                <a:solidFill>
                  <a:srgbClr val="7030A0"/>
                </a:solidFill>
                <a:latin typeface="Segoe UI Black" charset="0"/>
                <a:ea typeface="Segoe UI Black" charset="0"/>
                <a:cs typeface="Segoe UI Black" charset="0"/>
              </a:rPr>
              <a:t>32 = 30 + 2</a:t>
            </a:r>
            <a:endParaRPr lang="en-GB" sz="4400" b="1" dirty="0">
              <a:solidFill>
                <a:srgbClr val="7030A0"/>
              </a:solidFill>
              <a:latin typeface="Segoe UI Black" charset="0"/>
              <a:ea typeface="Segoe UI Black" charset="0"/>
              <a:cs typeface="Segoe UI Black" charset="0"/>
            </a:endParaRPr>
          </a:p>
        </p:txBody>
      </p:sp>
      <p:sp>
        <p:nvSpPr>
          <p:cNvPr id="12" name="TextBox 11"/>
          <p:cNvSpPr txBox="1"/>
          <p:nvPr/>
        </p:nvSpPr>
        <p:spPr>
          <a:xfrm>
            <a:off x="0" y="1794420"/>
            <a:ext cx="9144000" cy="2646878"/>
          </a:xfrm>
          <a:prstGeom prst="rect">
            <a:avLst/>
          </a:prstGeom>
          <a:noFill/>
        </p:spPr>
        <p:txBody>
          <a:bodyPr wrap="square" rtlCol="0">
            <a:spAutoFit/>
          </a:bodyPr>
          <a:lstStyle/>
          <a:p>
            <a:pPr algn="ctr"/>
            <a:r>
              <a:rPr lang="en-GB" sz="16600" b="1" dirty="0" smtClean="0">
                <a:solidFill>
                  <a:srgbClr val="FF0000"/>
                </a:solidFill>
                <a:latin typeface="Segoe UI Black" charset="0"/>
                <a:ea typeface="Segoe UI Black" charset="0"/>
                <a:cs typeface="Segoe UI Black" charset="0"/>
              </a:rPr>
              <a:t>32</a:t>
            </a:r>
            <a:endParaRPr lang="en-GB" sz="16600" b="1" dirty="0">
              <a:solidFill>
                <a:srgbClr val="FF0000"/>
              </a:solidFill>
              <a:latin typeface="Segoe UI Black" charset="0"/>
              <a:ea typeface="Segoe UI Black" charset="0"/>
              <a:cs typeface="Segoe UI Black" charset="0"/>
            </a:endParaRPr>
          </a:p>
        </p:txBody>
      </p:sp>
      <p:sp>
        <p:nvSpPr>
          <p:cNvPr id="13" name="TextBox 12"/>
          <p:cNvSpPr txBox="1"/>
          <p:nvPr/>
        </p:nvSpPr>
        <p:spPr>
          <a:xfrm>
            <a:off x="3352800" y="1794420"/>
            <a:ext cx="1108364"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10s</a:t>
            </a:r>
            <a:endParaRPr lang="en-GB" sz="2800" b="1" dirty="0">
              <a:latin typeface="Segoe UI Black" charset="0"/>
              <a:ea typeface="Segoe UI Black" charset="0"/>
              <a:cs typeface="Segoe UI Black" charset="0"/>
            </a:endParaRPr>
          </a:p>
        </p:txBody>
      </p:sp>
      <p:sp>
        <p:nvSpPr>
          <p:cNvPr id="15" name="TextBox 14"/>
          <p:cNvSpPr txBox="1"/>
          <p:nvPr/>
        </p:nvSpPr>
        <p:spPr>
          <a:xfrm>
            <a:off x="4613564" y="1794420"/>
            <a:ext cx="1108364"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1s</a:t>
            </a:r>
            <a:endParaRPr lang="en-GB" sz="2800" b="1" dirty="0">
              <a:latin typeface="Segoe UI Black" charset="0"/>
              <a:ea typeface="Segoe UI Black" charset="0"/>
              <a:cs typeface="Segoe UI Black" charset="0"/>
            </a:endParaRPr>
          </a:p>
        </p:txBody>
      </p:sp>
      <p:sp>
        <p:nvSpPr>
          <p:cNvPr id="16" name="TextBox 15"/>
          <p:cNvSpPr txBox="1"/>
          <p:nvPr/>
        </p:nvSpPr>
        <p:spPr>
          <a:xfrm>
            <a:off x="1122217" y="4461561"/>
            <a:ext cx="2230583" cy="523220"/>
          </a:xfrm>
          <a:prstGeom prst="rect">
            <a:avLst/>
          </a:prstGeom>
          <a:noFill/>
        </p:spPr>
        <p:txBody>
          <a:bodyPr wrap="square" rtlCol="0">
            <a:spAutoFit/>
          </a:bodyPr>
          <a:lstStyle/>
          <a:p>
            <a:pPr algn="ctr"/>
            <a:r>
              <a:rPr lang="en-GB" sz="2800" b="1" dirty="0" smtClean="0">
                <a:latin typeface="Segoe UI Black" charset="0"/>
                <a:ea typeface="Segoe UI Black" charset="0"/>
                <a:cs typeface="Segoe UI Black" charset="0"/>
              </a:rPr>
              <a:t>3 tens = 30</a:t>
            </a:r>
            <a:endParaRPr lang="en-GB" sz="2800" b="1" dirty="0">
              <a:latin typeface="Segoe UI Black" charset="0"/>
              <a:ea typeface="Segoe UI Black" charset="0"/>
              <a:cs typeface="Segoe UI Black" charset="0"/>
            </a:endParaRPr>
          </a:p>
        </p:txBody>
      </p:sp>
      <p:sp>
        <p:nvSpPr>
          <p:cNvPr id="17" name="TextBox 16"/>
          <p:cNvSpPr txBox="1"/>
          <p:nvPr/>
        </p:nvSpPr>
        <p:spPr>
          <a:xfrm>
            <a:off x="5721928" y="4458711"/>
            <a:ext cx="2230583" cy="523220"/>
          </a:xfrm>
          <a:prstGeom prst="rect">
            <a:avLst/>
          </a:prstGeom>
          <a:noFill/>
        </p:spPr>
        <p:txBody>
          <a:bodyPr wrap="square" rtlCol="0">
            <a:spAutoFit/>
          </a:bodyPr>
          <a:lstStyle/>
          <a:p>
            <a:pPr algn="ctr"/>
            <a:r>
              <a:rPr lang="en-GB" sz="2800" b="1" dirty="0">
                <a:latin typeface="Segoe UI Black" charset="0"/>
                <a:ea typeface="Segoe UI Black" charset="0"/>
                <a:cs typeface="Segoe UI Black" charset="0"/>
              </a:rPr>
              <a:t>2</a:t>
            </a:r>
            <a:r>
              <a:rPr lang="en-GB" sz="2800" b="1" dirty="0" smtClean="0">
                <a:latin typeface="Segoe UI Black" charset="0"/>
                <a:ea typeface="Segoe UI Black" charset="0"/>
                <a:cs typeface="Segoe UI Black" charset="0"/>
              </a:rPr>
              <a:t> ones = 2</a:t>
            </a:r>
            <a:endParaRPr lang="en-GB" sz="2800" b="1" dirty="0">
              <a:latin typeface="Segoe UI Black" charset="0"/>
              <a:ea typeface="Segoe UI Black" charset="0"/>
              <a:cs typeface="Segoe UI Black" charset="0"/>
            </a:endParaRPr>
          </a:p>
        </p:txBody>
      </p:sp>
      <p:cxnSp>
        <p:nvCxnSpPr>
          <p:cNvPr id="7" name="Straight Arrow Connector 6"/>
          <p:cNvCxnSpPr/>
          <p:nvPr/>
        </p:nvCxnSpPr>
        <p:spPr>
          <a:xfrm flipH="1">
            <a:off x="2237508" y="3865418"/>
            <a:ext cx="1115292" cy="5758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832766" y="3865418"/>
            <a:ext cx="1115292" cy="57588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0" y="5639884"/>
            <a:ext cx="9144000" cy="1200329"/>
          </a:xfrm>
          <a:prstGeom prst="rect">
            <a:avLst/>
          </a:prstGeom>
          <a:noFill/>
        </p:spPr>
        <p:txBody>
          <a:bodyPr wrap="square" rtlCol="0">
            <a:spAutoFit/>
          </a:bodyPr>
          <a:lstStyle/>
          <a:p>
            <a:r>
              <a:rPr lang="en-GB" sz="2400" b="1" dirty="0" smtClean="0">
                <a:latin typeface="Segoe UI Black" charset="0"/>
                <a:ea typeface="Segoe UI Black" charset="0"/>
                <a:cs typeface="Segoe UI Black" charset="0"/>
              </a:rPr>
              <a:t>To help understand place value we can partition numbers into tens and ones.  This also makes the numbers easier to manage when performing calculations.</a:t>
            </a:r>
            <a:endParaRPr lang="en-GB" sz="20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8969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Partitioning using Dienes</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018571"/>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32 = 30 + 2</a:t>
            </a:r>
            <a:endParaRPr lang="en-GB" sz="4400" b="1" dirty="0">
              <a:latin typeface="Segoe UI Black" charset="0"/>
              <a:ea typeface="Segoe UI Black" charset="0"/>
              <a:cs typeface="Segoe UI Black" charset="0"/>
            </a:endParaRPr>
          </a:p>
        </p:txBody>
      </p:sp>
      <p:pic>
        <p:nvPicPr>
          <p:cNvPr id="38" name="Picture 37"/>
          <p:cNvPicPr>
            <a:picLocks noChangeAspect="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854039" y="2465134"/>
            <a:ext cx="1435922" cy="1431136"/>
          </a:xfrm>
          <a:prstGeom prst="rect">
            <a:avLst/>
          </a:prstGeom>
        </p:spPr>
      </p:pic>
      <p:sp>
        <p:nvSpPr>
          <p:cNvPr id="39" name="TextBox 38"/>
          <p:cNvSpPr txBox="1"/>
          <p:nvPr/>
        </p:nvSpPr>
        <p:spPr>
          <a:xfrm>
            <a:off x="0" y="4850174"/>
            <a:ext cx="9144000" cy="1938992"/>
          </a:xfrm>
          <a:prstGeom prst="rect">
            <a:avLst/>
          </a:prstGeom>
          <a:noFill/>
        </p:spPr>
        <p:txBody>
          <a:bodyPr wrap="square" rtlCol="0">
            <a:spAutoFit/>
          </a:bodyPr>
          <a:lstStyle/>
          <a:p>
            <a:r>
              <a:rPr lang="en-GB" sz="2400" b="1" dirty="0" smtClean="0">
                <a:latin typeface="Segoe UI Black" charset="0"/>
                <a:ea typeface="Segoe UI Black" charset="0"/>
                <a:cs typeface="Segoe UI Black" charset="0"/>
              </a:rPr>
              <a:t>Dienes are a physical resource that we use in school.  They are made up of little cubes that represent 1 and rods that represent 10.  We can use these to partition numbers into tens and ones to show the place value.  This also helps with adding and subtracting later on.</a:t>
            </a:r>
            <a:endParaRPr lang="en-GB" sz="2000" b="1" dirty="0">
              <a:latin typeface="Segoe UI Black" charset="0"/>
              <a:ea typeface="Segoe UI Black" charset="0"/>
              <a:cs typeface="Segoe UI Black" charset="0"/>
            </a:endParaRPr>
          </a:p>
        </p:txBody>
      </p:sp>
      <p:pic>
        <p:nvPicPr>
          <p:cNvPr id="5" name="Picture 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1164102" y="1511229"/>
            <a:ext cx="609600" cy="3338945"/>
          </a:xfrm>
          <a:prstGeom prst="rect">
            <a:avLst/>
          </a:prstGeom>
        </p:spPr>
      </p:pic>
      <p:pic>
        <p:nvPicPr>
          <p:cNvPr id="8" name="Picture 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6363019" y="2616730"/>
            <a:ext cx="554183" cy="554182"/>
          </a:xfrm>
          <a:prstGeom prst="rect">
            <a:avLst/>
          </a:prstGeom>
        </p:spPr>
      </p:pic>
      <p:pic>
        <p:nvPicPr>
          <p:cNvPr id="9" name="Picture 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1773702" y="1511228"/>
            <a:ext cx="609600" cy="3338945"/>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2383302" y="1511227"/>
            <a:ext cx="609600" cy="3338945"/>
          </a:xfrm>
          <a:prstGeom prst="rect">
            <a:avLst/>
          </a:prstGeom>
        </p:spPr>
      </p:pic>
      <p:pic>
        <p:nvPicPr>
          <p:cNvPr id="14" name="Picture 1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6320815" y="3170912"/>
            <a:ext cx="554183" cy="554182"/>
          </a:xfrm>
          <a:prstGeom prst="rect">
            <a:avLst/>
          </a:prstGeom>
        </p:spPr>
      </p:pic>
    </p:spTree>
    <p:extLst>
      <p:ext uri="{BB962C8B-B14F-4D97-AF65-F5344CB8AC3E}">
        <p14:creationId xmlns:p14="http://schemas.microsoft.com/office/powerpoint/2010/main" val="930636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0"/>
            <a:ext cx="9144000" cy="923330"/>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Adding with Dienes</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018571"/>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3</a:t>
            </a:r>
            <a:r>
              <a:rPr lang="en-GB" sz="4400" b="1" dirty="0">
                <a:latin typeface="Segoe UI Black" charset="0"/>
                <a:ea typeface="Segoe UI Black" charset="0"/>
                <a:cs typeface="Segoe UI Black" charset="0"/>
              </a:rPr>
              <a:t>4</a:t>
            </a:r>
            <a:r>
              <a:rPr lang="en-GB" sz="4400" b="1" dirty="0" smtClean="0">
                <a:latin typeface="Segoe UI Black" charset="0"/>
                <a:ea typeface="Segoe UI Black" charset="0"/>
                <a:cs typeface="Segoe UI Black" charset="0"/>
              </a:rPr>
              <a:t>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25 </a:t>
            </a:r>
            <a:r>
              <a:rPr lang="en-GB" sz="4400" b="1" dirty="0">
                <a:latin typeface="Segoe UI Black" charset="0"/>
                <a:ea typeface="Segoe UI Black" charset="0"/>
                <a:cs typeface="Segoe UI Black" charset="0"/>
              </a:rPr>
              <a:t>=</a:t>
            </a:r>
          </a:p>
        </p:txBody>
      </p:sp>
      <p:pic>
        <p:nvPicPr>
          <p:cNvPr id="38" name="Picture 37"/>
          <p:cNvPicPr>
            <a:picLocks noChangeAspect="1"/>
          </p:cNvPicPr>
          <p:nvPr/>
        </p:nvPicPr>
        <p:blipFill>
          <a:blip r:embed="rId4">
            <a:duotone>
              <a:prstClr val="black"/>
              <a:srgbClr val="FF0000">
                <a:tint val="45000"/>
                <a:satMod val="400000"/>
              </a:srgbClr>
            </a:duotone>
            <a:extLst>
              <a:ext uri="{28A0092B-C50C-407E-A947-70E740481C1C}">
                <a14:useLocalDpi xmlns:a14="http://schemas.microsoft.com/office/drawing/2010/main" val="0"/>
              </a:ext>
            </a:extLst>
          </a:blip>
          <a:stretch>
            <a:fillRect/>
          </a:stretch>
        </p:blipFill>
        <p:spPr>
          <a:xfrm>
            <a:off x="3854039" y="2706434"/>
            <a:ext cx="1435922" cy="1431136"/>
          </a:xfrm>
          <a:prstGeom prst="rect">
            <a:avLst/>
          </a:prstGeom>
        </p:spPr>
      </p:pic>
      <p:sp>
        <p:nvSpPr>
          <p:cNvPr id="39" name="TextBox 38"/>
          <p:cNvSpPr txBox="1"/>
          <p:nvPr/>
        </p:nvSpPr>
        <p:spPr>
          <a:xfrm>
            <a:off x="0" y="5280570"/>
            <a:ext cx="9144000" cy="1569660"/>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Dienes are a physical resource that we use in school.  They are made up of little cubes that represent 1 and rods that represent 10.</a:t>
            </a:r>
            <a:endParaRPr lang="en-GB" sz="2800" b="1" dirty="0">
              <a:latin typeface="Segoe UI Black" charset="0"/>
              <a:ea typeface="Segoe UI Black" charset="0"/>
              <a:cs typeface="Segoe UI Black" charset="0"/>
            </a:endParaRPr>
          </a:p>
        </p:txBody>
      </p:sp>
      <p:pic>
        <p:nvPicPr>
          <p:cNvPr id="5" name="Picture 4"/>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478302" y="1752529"/>
            <a:ext cx="609600" cy="3338945"/>
          </a:xfrm>
          <a:prstGeom prst="rect">
            <a:avLst/>
          </a:prstGeom>
        </p:spPr>
      </p:pic>
      <p:pic>
        <p:nvPicPr>
          <p:cNvPr id="8" name="Picture 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2428301" y="3257200"/>
            <a:ext cx="554183" cy="554182"/>
          </a:xfrm>
          <a:prstGeom prst="rect">
            <a:avLst/>
          </a:prstGeom>
        </p:spPr>
      </p:pic>
      <p:pic>
        <p:nvPicPr>
          <p:cNvPr id="9" name="Picture 8"/>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1087902" y="1752528"/>
            <a:ext cx="609600" cy="3338945"/>
          </a:xfrm>
          <a:prstGeom prst="rect">
            <a:avLst/>
          </a:prstGeom>
        </p:spPr>
      </p:pic>
      <p:pic>
        <p:nvPicPr>
          <p:cNvPr id="10" name="Picture 9"/>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1697502" y="1752527"/>
            <a:ext cx="609600" cy="3338945"/>
          </a:xfrm>
          <a:prstGeom prst="rect">
            <a:avLst/>
          </a:prstGeom>
        </p:spPr>
      </p:pic>
      <p:pic>
        <p:nvPicPr>
          <p:cNvPr id="11" name="Picture 10"/>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5923139" y="1752526"/>
            <a:ext cx="609600" cy="3338945"/>
          </a:xfrm>
          <a:prstGeom prst="rect">
            <a:avLst/>
          </a:prstGeom>
        </p:spPr>
      </p:pic>
      <p:pic>
        <p:nvPicPr>
          <p:cNvPr id="12" name="Picture 11"/>
          <p:cNvPicPr>
            <a:picLocks noChangeAspect="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l="11689" t="6561" r="50825" b="4167"/>
          <a:stretch/>
        </p:blipFill>
        <p:spPr>
          <a:xfrm>
            <a:off x="6836898" y="1752525"/>
            <a:ext cx="609600" cy="3338945"/>
          </a:xfrm>
          <a:prstGeom prst="rect">
            <a:avLst/>
          </a:prstGeom>
        </p:spPr>
      </p:pic>
      <p:pic>
        <p:nvPicPr>
          <p:cNvPr id="13" name="Picture 12"/>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3062119" y="3257200"/>
            <a:ext cx="554183" cy="554182"/>
          </a:xfrm>
          <a:prstGeom prst="rect">
            <a:avLst/>
          </a:prstGeom>
        </p:spPr>
      </p:pic>
      <p:pic>
        <p:nvPicPr>
          <p:cNvPr id="14" name="Picture 13"/>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2386097" y="3811382"/>
            <a:ext cx="554183" cy="554182"/>
          </a:xfrm>
          <a:prstGeom prst="rect">
            <a:avLst/>
          </a:prstGeom>
        </p:spPr>
      </p:pic>
      <p:pic>
        <p:nvPicPr>
          <p:cNvPr id="15" name="Picture 14"/>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3062119" y="3811382"/>
            <a:ext cx="554183" cy="554182"/>
          </a:xfrm>
          <a:prstGeom prst="rect">
            <a:avLst/>
          </a:prstGeom>
        </p:spPr>
      </p:pic>
      <p:pic>
        <p:nvPicPr>
          <p:cNvPr id="16" name="Picture 15"/>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7607051" y="3257200"/>
            <a:ext cx="554183" cy="554182"/>
          </a:xfrm>
          <a:prstGeom prst="rect">
            <a:avLst/>
          </a:prstGeom>
        </p:spPr>
      </p:pic>
      <p:pic>
        <p:nvPicPr>
          <p:cNvPr id="17" name="Picture 16"/>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8240869" y="3257200"/>
            <a:ext cx="554183" cy="554182"/>
          </a:xfrm>
          <a:prstGeom prst="rect">
            <a:avLst/>
          </a:prstGeom>
        </p:spPr>
      </p:pic>
      <p:pic>
        <p:nvPicPr>
          <p:cNvPr id="18" name="Picture 17"/>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7564847" y="3811382"/>
            <a:ext cx="554183" cy="554182"/>
          </a:xfrm>
          <a:prstGeom prst="rect">
            <a:avLst/>
          </a:prstGeom>
        </p:spPr>
      </p:pic>
      <p:pic>
        <p:nvPicPr>
          <p:cNvPr id="19" name="Picture 18"/>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8240869" y="3811382"/>
            <a:ext cx="554183" cy="554182"/>
          </a:xfrm>
          <a:prstGeom prst="rect">
            <a:avLst/>
          </a:prstGeom>
        </p:spPr>
      </p:pic>
      <p:pic>
        <p:nvPicPr>
          <p:cNvPr id="20" name="Picture 19"/>
          <p:cNvPicPr>
            <a:picLocks noChangeAspect="1"/>
          </p:cNvPicPr>
          <p:nvPr/>
        </p:nvPicPr>
        <p:blipFill rotWithShape="1">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l="50587" t="5921" r="15334" b="79261"/>
          <a:stretch/>
        </p:blipFill>
        <p:spPr>
          <a:xfrm>
            <a:off x="7607050" y="2685700"/>
            <a:ext cx="554183" cy="554182"/>
          </a:xfrm>
          <a:prstGeom prst="rect">
            <a:avLst/>
          </a:prstGeom>
        </p:spPr>
      </p:pic>
    </p:spTree>
    <p:extLst>
      <p:ext uri="{BB962C8B-B14F-4D97-AF65-F5344CB8AC3E}">
        <p14:creationId xmlns:p14="http://schemas.microsoft.com/office/powerpoint/2010/main" val="3720876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sp>
        <p:nvSpPr>
          <p:cNvPr id="2" name="TextBox 1"/>
          <p:cNvSpPr txBox="1"/>
          <p:nvPr/>
        </p:nvSpPr>
        <p:spPr>
          <a:xfrm>
            <a:off x="12982353" y="1095153"/>
            <a:ext cx="184731" cy="369332"/>
          </a:xfrm>
          <a:prstGeom prst="rect">
            <a:avLst/>
          </a:prstGeom>
          <a:noFill/>
        </p:spPr>
        <p:txBody>
          <a:bodyPr wrap="none" rtlCol="0">
            <a:spAutoFit/>
          </a:bodyPr>
          <a:lstStyle/>
          <a:p>
            <a:endParaRPr lang="en-US"/>
          </a:p>
        </p:txBody>
      </p:sp>
      <p:sp>
        <p:nvSpPr>
          <p:cNvPr id="4" name="TextBox 3"/>
          <p:cNvSpPr txBox="1"/>
          <p:nvPr/>
        </p:nvSpPr>
        <p:spPr>
          <a:xfrm>
            <a:off x="0" y="-1963"/>
            <a:ext cx="9144000" cy="1754326"/>
          </a:xfrm>
          <a:prstGeom prst="rect">
            <a:avLst/>
          </a:prstGeom>
          <a:noFill/>
        </p:spPr>
        <p:txBody>
          <a:bodyPr wrap="square" rtlCol="0" anchor="ctr">
            <a:spAutoFit/>
          </a:bodyPr>
          <a:lstStyle/>
          <a:p>
            <a:pPr algn="ctr"/>
            <a:r>
              <a:rPr lang="en-US" sz="5400" b="1" dirty="0" smtClean="0">
                <a:latin typeface="Segoe UI Black" charset="0"/>
                <a:ea typeface="Segoe UI Black" charset="0"/>
                <a:cs typeface="Segoe UI Black" charset="0"/>
              </a:rPr>
              <a:t>Counting on using a number track</a:t>
            </a:r>
            <a:endParaRPr lang="en-US" sz="4800" b="1" dirty="0" smtClean="0">
              <a:latin typeface="Segoe UI Black" charset="0"/>
              <a:ea typeface="Segoe UI Black" charset="0"/>
              <a:cs typeface="Segoe UI Black" charset="0"/>
            </a:endParaRPr>
          </a:p>
        </p:txBody>
      </p:sp>
      <p:sp>
        <p:nvSpPr>
          <p:cNvPr id="3" name="TextBox 2"/>
          <p:cNvSpPr txBox="1"/>
          <p:nvPr/>
        </p:nvSpPr>
        <p:spPr>
          <a:xfrm>
            <a:off x="0" y="1808286"/>
            <a:ext cx="9144000"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11 </a:t>
            </a:r>
            <a:r>
              <a:rPr lang="en-GB" sz="4400" b="1" dirty="0">
                <a:latin typeface="Segoe UI Black" charset="0"/>
                <a:ea typeface="Segoe UI Black" charset="0"/>
                <a:cs typeface="Segoe UI Black" charset="0"/>
              </a:rPr>
              <a:t>+ </a:t>
            </a:r>
            <a:r>
              <a:rPr lang="en-GB" sz="4400" b="1" dirty="0" smtClean="0">
                <a:latin typeface="Segoe UI Black" charset="0"/>
                <a:ea typeface="Segoe UI Black" charset="0"/>
                <a:cs typeface="Segoe UI Black" charset="0"/>
              </a:rPr>
              <a:t>7 </a:t>
            </a:r>
            <a:r>
              <a:rPr lang="en-GB" sz="4400" b="1" dirty="0">
                <a:latin typeface="Segoe UI Black" charset="0"/>
                <a:ea typeface="Segoe UI Black" charset="0"/>
                <a:cs typeface="Segoe UI Black" charset="0"/>
              </a:rPr>
              <a:t>=</a:t>
            </a:r>
          </a:p>
        </p:txBody>
      </p:sp>
      <p:pic>
        <p:nvPicPr>
          <p:cNvPr id="6" name="Picture 5"/>
          <p:cNvPicPr>
            <a:picLocks noChangeAspect="1"/>
          </p:cNvPicPr>
          <p:nvPr/>
        </p:nvPicPr>
        <p:blipFill>
          <a:blip r:embed="rId4"/>
          <a:stretch>
            <a:fillRect/>
          </a:stretch>
        </p:blipFill>
        <p:spPr>
          <a:xfrm>
            <a:off x="546605" y="3236556"/>
            <a:ext cx="8050790" cy="683634"/>
          </a:xfrm>
          <a:prstGeom prst="rect">
            <a:avLst/>
          </a:prstGeom>
        </p:spPr>
      </p:pic>
      <p:sp>
        <p:nvSpPr>
          <p:cNvPr id="22" name="Oval 21"/>
          <p:cNvSpPr/>
          <p:nvPr/>
        </p:nvSpPr>
        <p:spPr>
          <a:xfrm>
            <a:off x="4714080" y="3527069"/>
            <a:ext cx="324000" cy="324000"/>
          </a:xfrm>
          <a:prstGeom prst="ellipse">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7411242" y="3527069"/>
            <a:ext cx="324000" cy="324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p:cNvSpPr/>
          <p:nvPr/>
        </p:nvSpPr>
        <p:spPr>
          <a:xfrm>
            <a:off x="5088006"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25" name="Oval 24"/>
          <p:cNvSpPr/>
          <p:nvPr/>
        </p:nvSpPr>
        <p:spPr>
          <a:xfrm>
            <a:off x="5480982"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26" name="Oval 25"/>
          <p:cNvSpPr/>
          <p:nvPr/>
        </p:nvSpPr>
        <p:spPr>
          <a:xfrm>
            <a:off x="5881182"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27" name="Oval 26"/>
          <p:cNvSpPr/>
          <p:nvPr/>
        </p:nvSpPr>
        <p:spPr>
          <a:xfrm>
            <a:off x="6244140"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28" name="Oval 27"/>
          <p:cNvSpPr/>
          <p:nvPr/>
        </p:nvSpPr>
        <p:spPr>
          <a:xfrm>
            <a:off x="6648084"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29" name="Oval 28"/>
          <p:cNvSpPr/>
          <p:nvPr/>
        </p:nvSpPr>
        <p:spPr>
          <a:xfrm>
            <a:off x="7029663" y="3527069"/>
            <a:ext cx="324000" cy="3240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n>
                <a:solidFill>
                  <a:schemeClr val="bg1">
                    <a:lumMod val="65000"/>
                  </a:schemeClr>
                </a:solidFill>
              </a:ln>
            </a:endParaRPr>
          </a:p>
        </p:txBody>
      </p:sp>
      <p:sp>
        <p:nvSpPr>
          <p:cNvPr id="31" name="TextBox 30"/>
          <p:cNvSpPr txBox="1"/>
          <p:nvPr/>
        </p:nvSpPr>
        <p:spPr>
          <a:xfrm>
            <a:off x="0" y="4795897"/>
            <a:ext cx="9144000" cy="2062103"/>
          </a:xfrm>
          <a:prstGeom prst="rect">
            <a:avLst/>
          </a:prstGeom>
          <a:noFill/>
        </p:spPr>
        <p:txBody>
          <a:bodyPr wrap="square" rtlCol="0">
            <a:spAutoFit/>
          </a:bodyPr>
          <a:lstStyle/>
          <a:p>
            <a:r>
              <a:rPr lang="en-GB" sz="3200" b="1" dirty="0" smtClean="0">
                <a:latin typeface="Segoe UI Black" charset="0"/>
                <a:ea typeface="Segoe UI Black" charset="0"/>
                <a:cs typeface="Segoe UI Black" charset="0"/>
              </a:rPr>
              <a:t>Start on the first number in the calculation.  Count on the second number as ‘jumps’.  For example, find 11 and count on 7 jumps equals 18.</a:t>
            </a:r>
            <a:endParaRPr lang="en-GB" sz="2800" b="1" dirty="0">
              <a:latin typeface="Segoe UI Black" charset="0"/>
              <a:ea typeface="Segoe UI Black" charset="0"/>
              <a:cs typeface="Segoe UI Black" charset="0"/>
            </a:endParaRPr>
          </a:p>
        </p:txBody>
      </p:sp>
      <p:sp>
        <p:nvSpPr>
          <p:cNvPr id="15" name="TextBox 14"/>
          <p:cNvSpPr txBox="1"/>
          <p:nvPr/>
        </p:nvSpPr>
        <p:spPr>
          <a:xfrm>
            <a:off x="5480982" y="1805496"/>
            <a:ext cx="1297795" cy="769441"/>
          </a:xfrm>
          <a:prstGeom prst="rect">
            <a:avLst/>
          </a:prstGeom>
          <a:noFill/>
        </p:spPr>
        <p:txBody>
          <a:bodyPr wrap="square" rtlCol="0">
            <a:spAutoFit/>
          </a:bodyPr>
          <a:lstStyle/>
          <a:p>
            <a:pPr algn="ctr"/>
            <a:r>
              <a:rPr lang="en-GB" sz="4400" b="1" dirty="0" smtClean="0">
                <a:latin typeface="Segoe UI Black" charset="0"/>
                <a:ea typeface="Segoe UI Black" charset="0"/>
                <a:cs typeface="Segoe UI Black" charset="0"/>
              </a:rPr>
              <a:t>18</a:t>
            </a:r>
            <a:endParaRPr lang="en-GB" sz="4400" b="1" dirty="0">
              <a:latin typeface="Segoe UI Black" charset="0"/>
              <a:ea typeface="Segoe UI Black" charset="0"/>
              <a:cs typeface="Segoe UI Black" charset="0"/>
            </a:endParaRPr>
          </a:p>
        </p:txBody>
      </p:sp>
    </p:spTree>
    <p:extLst>
      <p:ext uri="{BB962C8B-B14F-4D97-AF65-F5344CB8AC3E}">
        <p14:creationId xmlns:p14="http://schemas.microsoft.com/office/powerpoint/2010/main" val="3915375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fade">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fade">
                                      <p:cBhvr>
                                        <p:cTn id="37" dur="500"/>
                                        <p:tgtEl>
                                          <p:spTgt spid="2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fade">
                                      <p:cBhvr>
                                        <p:cTn id="4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15"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1332</TotalTime>
  <Words>543</Words>
  <Application>Microsoft Office PowerPoint</Application>
  <PresentationFormat>On-screen Show (4:3)</PresentationFormat>
  <Paragraphs>122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Calibri Light</vt:lpstr>
      <vt:lpstr>Segoe UI Black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Justin Lee</dc:creator>
  <cp:lastModifiedBy>Justin Lee</cp:lastModifiedBy>
  <cp:revision>52</cp:revision>
  <cp:lastPrinted>2017-07-09T12:38:56Z</cp:lastPrinted>
  <dcterms:created xsi:type="dcterms:W3CDTF">2017-06-25T13:59:48Z</dcterms:created>
  <dcterms:modified xsi:type="dcterms:W3CDTF">2018-03-15T14:20:33Z</dcterms:modified>
</cp:coreProperties>
</file>